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98" r:id="rId2"/>
  </p:sldMasterIdLst>
  <p:notesMasterIdLst>
    <p:notesMasterId r:id="rId48"/>
  </p:notesMasterIdLst>
  <p:handoutMasterIdLst>
    <p:handoutMasterId r:id="rId49"/>
  </p:handoutMasterIdLst>
  <p:sldIdLst>
    <p:sldId id="257" r:id="rId3"/>
    <p:sldId id="258" r:id="rId4"/>
    <p:sldId id="308" r:id="rId5"/>
    <p:sldId id="317" r:id="rId6"/>
    <p:sldId id="266" r:id="rId7"/>
    <p:sldId id="272" r:id="rId8"/>
    <p:sldId id="319" r:id="rId9"/>
    <p:sldId id="270" r:id="rId10"/>
    <p:sldId id="271" r:id="rId11"/>
    <p:sldId id="268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314" r:id="rId21"/>
    <p:sldId id="315" r:id="rId22"/>
    <p:sldId id="316" r:id="rId23"/>
    <p:sldId id="320" r:id="rId24"/>
    <p:sldId id="281" r:id="rId25"/>
    <p:sldId id="282" r:id="rId26"/>
    <p:sldId id="284" r:id="rId27"/>
    <p:sldId id="283" r:id="rId28"/>
    <p:sldId id="318" r:id="rId29"/>
    <p:sldId id="285" r:id="rId30"/>
    <p:sldId id="286" r:id="rId31"/>
    <p:sldId id="287" r:id="rId32"/>
    <p:sldId id="288" r:id="rId33"/>
    <p:sldId id="296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6" r:id="rId42"/>
    <p:sldId id="307" r:id="rId43"/>
    <p:sldId id="310" r:id="rId44"/>
    <p:sldId id="311" r:id="rId45"/>
    <p:sldId id="312" r:id="rId46"/>
    <p:sldId id="31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13C767-C490-AD4A-AE48-78FDBD65CDAB}">
          <p14:sldIdLst>
            <p14:sldId id="257"/>
            <p14:sldId id="258"/>
            <p14:sldId id="308"/>
            <p14:sldId id="317"/>
          </p14:sldIdLst>
        </p14:section>
        <p14:section name="A simplified IoT network architecture" id="{1DEA1738-65CC-1C49-AAF9-D61A8FBB2924}">
          <p14:sldIdLst>
            <p14:sldId id="266"/>
            <p14:sldId id="272"/>
            <p14:sldId id="319"/>
            <p14:sldId id="270"/>
            <p14:sldId id="271"/>
            <p14:sldId id="268"/>
            <p14:sldId id="274"/>
            <p14:sldId id="273"/>
            <p14:sldId id="275"/>
          </p14:sldIdLst>
        </p14:section>
        <p14:section name="Room/body-area networks: Bluetooth Low Energy" id="{1D2147B6-667F-E14E-A439-3A0CF2B268E2}">
          <p14:sldIdLst>
            <p14:sldId id="276"/>
            <p14:sldId id="277"/>
            <p14:sldId id="278"/>
            <p14:sldId id="279"/>
            <p14:sldId id="280"/>
            <p14:sldId id="314"/>
            <p14:sldId id="315"/>
            <p14:sldId id="316"/>
            <p14:sldId id="320"/>
          </p14:sldIdLst>
        </p14:section>
        <p14:section name="Extending communication range" id="{3DF12631-61C2-214E-9A87-5C2B29D070D9}">
          <p14:sldIdLst>
            <p14:sldId id="281"/>
            <p14:sldId id="282"/>
            <p14:sldId id="284"/>
            <p14:sldId id="283"/>
            <p14:sldId id="318"/>
          </p14:sldIdLst>
        </p14:section>
        <p14:section name="Even longer range (city-scale)" id="{BF83817C-F88A-7441-8B11-FA522F0FBB6B}">
          <p14:sldIdLst>
            <p14:sldId id="285"/>
            <p14:sldId id="286"/>
            <p14:sldId id="287"/>
            <p14:sldId id="288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</p14:sldIdLst>
        </p14:section>
        <p14:section name="Summary and Future" id="{1B10D029-1124-2F47-BB9E-527343C0AE31}">
          <p14:sldIdLst>
            <p14:sldId id="310"/>
            <p14:sldId id="311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AC"/>
    <a:srgbClr val="00BCAF"/>
    <a:srgbClr val="00B8AD"/>
    <a:srgbClr val="B0D2D3"/>
    <a:srgbClr val="4A95CF"/>
    <a:srgbClr val="489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1" autoAdjust="0"/>
    <p:restoredTop sz="86407" autoAdjust="0"/>
  </p:normalViewPr>
  <p:slideViewPr>
    <p:cSldViewPr>
      <p:cViewPr>
        <p:scale>
          <a:sx n="75" d="100"/>
          <a:sy n="75" d="100"/>
        </p:scale>
        <p:origin x="-3248" y="-20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358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2/22/16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Gateways are “edge” devices that translate </a:t>
            </a:r>
            <a:r>
              <a:rPr lang="en-US" sz="1200" baseline="0" dirty="0" smtClean="0"/>
              <a:t> </a:t>
            </a:r>
            <a:r>
              <a:rPr lang="en-US" sz="1200" dirty="0" smtClean="0"/>
              <a:t>and mediate between the</a:t>
            </a:r>
            <a:r>
              <a:rPr lang="en-US" sz="1200" baseline="0" dirty="0" smtClean="0"/>
              <a:t> </a:t>
            </a:r>
            <a:r>
              <a:rPr lang="en-US" sz="1200" dirty="0" smtClean="0"/>
              <a:t>wireless network of “things” and the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44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Anticipate changes and innovations in the coming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dul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2365513" y="4772412"/>
            <a:ext cx="1446657" cy="39105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MODULE</a:t>
            </a:r>
            <a:endParaRPr lang="en-US" dirty="0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457200" y="2494884"/>
            <a:ext cx="11201400" cy="146304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9900" baseline="30000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3962400" y="4467732"/>
            <a:ext cx="0" cy="9144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4112630" y="4514563"/>
            <a:ext cx="7545970" cy="820738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dirty="0" smtClean="0"/>
              <a:t>MODULE TITLE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3429000" y="4776941"/>
            <a:ext cx="533399" cy="3669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z="2000" dirty="0" smtClean="0"/>
              <a:t>#</a:t>
            </a:r>
            <a:endParaRPr lang="en-US" dirty="0"/>
          </a:p>
        </p:txBody>
      </p:sp>
      <p:pic>
        <p:nvPicPr>
          <p:cNvPr id="22" name="Picture 21" descr="logo-2C-full-pc-6 copy.jp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324" y="5828968"/>
            <a:ext cx="1544276" cy="766000"/>
          </a:xfrm>
          <a:prstGeom prst="rect">
            <a:avLst/>
          </a:prstGeom>
        </p:spPr>
      </p:pic>
      <p:pic>
        <p:nvPicPr>
          <p:cNvPr id="23" name="Picture 22" descr="MIT.PE_identity_Vertical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05192"/>
            <a:ext cx="1828800" cy="54864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0" y="652125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© </a:t>
            </a:r>
            <a:r>
              <a:rPr lang="en-US" sz="1400" dirty="0" smtClean="0"/>
              <a:t>2016 </a:t>
            </a:r>
            <a:r>
              <a:rPr lang="en-US" sz="1400" dirty="0"/>
              <a:t>Massachusetts Institute of Technology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 b="7737"/>
          <a:stretch/>
        </p:blipFill>
        <p:spPr>
          <a:xfrm>
            <a:off x="0" y="0"/>
            <a:ext cx="12192000" cy="40386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905000" y="1756543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 smtClean="0">
                <a:solidFill>
                  <a:srgbClr val="00BCAF"/>
                </a:solidFill>
              </a:rPr>
              <a:t>the</a:t>
            </a:r>
            <a:r>
              <a:rPr lang="en-US" sz="5400" baseline="0" dirty="0" smtClean="0">
                <a:solidFill>
                  <a:schemeClr val="bg1"/>
                </a:solidFill>
              </a:rPr>
              <a:t> Internet 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781800" y="1756543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 smtClean="0">
                <a:solidFill>
                  <a:srgbClr val="00BCAF"/>
                </a:solidFill>
              </a:rPr>
              <a:t>f </a:t>
            </a:r>
            <a:r>
              <a:rPr lang="en-US" sz="5400" baseline="0" dirty="0" smtClean="0">
                <a:solidFill>
                  <a:schemeClr val="bg1"/>
                </a:solidFill>
              </a:rPr>
              <a:t> Things 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0" y="2786504"/>
            <a:ext cx="2819400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Working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3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 flipV="1">
            <a:off x="533400" y="1152678"/>
            <a:ext cx="0" cy="914400"/>
          </a:xfrm>
          <a:prstGeom prst="line">
            <a:avLst/>
          </a:prstGeom>
          <a:ln w="19050">
            <a:solidFill>
              <a:srgbClr val="00B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0" y="1165930"/>
            <a:ext cx="10934700" cy="901148"/>
          </a:xfrm>
          <a:prstGeom prst="rect">
            <a:avLst/>
          </a:prstGeo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sz="5400" dirty="0" smtClean="0"/>
              <a:t>TOPIC 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209800"/>
            <a:ext cx="10934700" cy="764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sz="4800" dirty="0" smtClean="0"/>
              <a:t>PROFESSOR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3117499"/>
            <a:ext cx="10934700" cy="4639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sz="2800" dirty="0" smtClean="0"/>
              <a:t>TITLE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85800" y="4495800"/>
            <a:ext cx="1093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Massachusetts </a:t>
            </a:r>
            <a:r>
              <a:rPr lang="en-US" sz="1800" dirty="0" smtClean="0"/>
              <a:t>Institute of Technology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2" b="55157"/>
          <a:stretch/>
        </p:blipFill>
        <p:spPr>
          <a:xfrm>
            <a:off x="0" y="0"/>
            <a:ext cx="12192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9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457200" y="228600"/>
            <a:ext cx="0" cy="914400"/>
          </a:xfrm>
          <a:prstGeom prst="line">
            <a:avLst/>
          </a:prstGeom>
          <a:ln w="19050">
            <a:solidFill>
              <a:srgbClr val="00B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21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 userDrawn="1"/>
        </p:nvSpPr>
        <p:spPr>
          <a:xfrm>
            <a:off x="457200" y="2494884"/>
            <a:ext cx="11201400" cy="146304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9900" baseline="30000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 b="27987"/>
          <a:stretch/>
        </p:blipFill>
        <p:spPr>
          <a:xfrm>
            <a:off x="0" y="0"/>
            <a:ext cx="12192000" cy="31242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505200" y="1511754"/>
            <a:ext cx="48006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sz="6000" i="1" baseline="0" dirty="0" smtClean="0">
                <a:solidFill>
                  <a:schemeClr val="bg1"/>
                </a:solidFill>
              </a:rPr>
              <a:t>Thank </a:t>
            </a:r>
            <a:r>
              <a:rPr lang="en-US" sz="6600" i="1" baseline="0" dirty="0" smtClean="0">
                <a:ln w="19050">
                  <a:solidFill>
                    <a:schemeClr val="bg1"/>
                  </a:solidFill>
                </a:ln>
                <a:solidFill>
                  <a:srgbClr val="00B1AC"/>
                </a:solidFill>
                <a:effectLst/>
              </a:rPr>
              <a:t>Y</a:t>
            </a:r>
            <a:r>
              <a:rPr lang="en-US" sz="6600" i="1" baseline="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n-US" sz="6600" i="1" baseline="0" dirty="0" smtClean="0">
                <a:ln w="19050">
                  <a:solidFill>
                    <a:schemeClr val="bg1"/>
                  </a:solidFill>
                </a:ln>
                <a:solidFill>
                  <a:srgbClr val="00B1AC"/>
                </a:solidFill>
              </a:rPr>
              <a:t>u</a:t>
            </a:r>
            <a:endParaRPr lang="en-US" sz="6600" baseline="0" dirty="0">
              <a:ln w="19050">
                <a:solidFill>
                  <a:schemeClr val="bg1"/>
                </a:solidFill>
              </a:ln>
              <a:solidFill>
                <a:srgbClr val="00B1AC"/>
              </a:solidFill>
            </a:endParaRP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812444"/>
            <a:ext cx="10934700" cy="76497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 sz="4800" dirty="0" smtClean="0"/>
              <a:t>PROFESSOR NAME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4720143"/>
            <a:ext cx="10934700" cy="463901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 sz="2800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7329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98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69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45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45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21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677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2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2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://processors.wiki.ti.com/index.php/Contiki-6LOWPAN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6" Type="http://schemas.openxmlformats.org/officeDocument/2006/relationships/image" Target="../media/image56.jpeg"/><Relationship Id="rId7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6" Type="http://schemas.openxmlformats.org/officeDocument/2006/relationships/image" Target="../media/image56.jpeg"/><Relationship Id="rId7" Type="http://schemas.openxmlformats.org/officeDocument/2006/relationships/image" Target="../media/image57.jpeg"/><Relationship Id="rId8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5" Type="http://schemas.openxmlformats.org/officeDocument/2006/relationships/image" Target="../media/image56.jpeg"/><Relationship Id="rId6" Type="http://schemas.openxmlformats.org/officeDocument/2006/relationships/image" Target="../media/image57.jpeg"/><Relationship Id="rId7" Type="http://schemas.openxmlformats.org/officeDocument/2006/relationships/image" Target="../media/image58.jpeg"/><Relationship Id="rId8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NETWORK CONNECTIVITY FOR IOT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HARI BALAKRISHNAN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Mobile and Sensor Computing</a:t>
            </a:r>
          </a:p>
          <a:p>
            <a:r>
              <a:rPr lang="en-US" dirty="0" smtClean="0"/>
              <a:t>Spring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2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820400" cy="1325563"/>
          </a:xfrm>
        </p:spPr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network design space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673984" y="3516868"/>
            <a:ext cx="3463299" cy="2293442"/>
            <a:chOff x="2590800" y="3745468"/>
            <a:chExt cx="3463299" cy="229344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276600" y="3886200"/>
              <a:ext cx="1905000" cy="1752600"/>
            </a:xfrm>
            <a:prstGeom prst="line">
              <a:avLst/>
            </a:prstGeom>
            <a:ln>
              <a:solidFill>
                <a:srgbClr val="8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590800" y="5638800"/>
              <a:ext cx="31120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rgbClr val="800000"/>
                  </a:solidFill>
                </a:rPr>
                <a:t>Device-to-gateway range</a:t>
              </a:r>
              <a:endParaRPr lang="en-US" sz="2000" i="1" dirty="0">
                <a:solidFill>
                  <a:srgbClr val="8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67200" y="3745468"/>
              <a:ext cx="836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</a:rPr>
                <a:t>inches</a:t>
              </a:r>
              <a:endParaRPr lang="en-US" dirty="0">
                <a:solidFill>
                  <a:srgbClr val="8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4400" y="4114800"/>
              <a:ext cx="132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800000"/>
                  </a:solidFill>
                </a:rPr>
                <a:t>b</a:t>
              </a:r>
              <a:r>
                <a:rPr lang="en-US" dirty="0" smtClean="0">
                  <a:solidFill>
                    <a:srgbClr val="800000"/>
                  </a:solidFill>
                </a:rPr>
                <a:t>ody/room</a:t>
              </a:r>
              <a:endParaRPr lang="en-US" dirty="0">
                <a:solidFill>
                  <a:srgbClr val="8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86200" y="4876800"/>
              <a:ext cx="1820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</a:rPr>
                <a:t>factory/campus</a:t>
              </a:r>
              <a:endParaRPr lang="en-US" dirty="0">
                <a:solidFill>
                  <a:srgbClr val="8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9000" y="4355068"/>
              <a:ext cx="1009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</a:rPr>
                <a:t>building</a:t>
              </a:r>
              <a:endParaRPr lang="en-US" dirty="0">
                <a:solidFill>
                  <a:srgbClr val="80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43200" y="5257800"/>
              <a:ext cx="729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800000"/>
                  </a:solidFill>
                </a:rPr>
                <a:t>m</a:t>
              </a:r>
              <a:r>
                <a:rPr lang="en-US" dirty="0" smtClean="0">
                  <a:solidFill>
                    <a:srgbClr val="800000"/>
                  </a:solidFill>
                </a:rPr>
                <a:t>iles</a:t>
              </a:r>
              <a:endParaRPr lang="en-US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90800" y="1219200"/>
            <a:ext cx="5569535" cy="2438400"/>
            <a:chOff x="3507616" y="1447800"/>
            <a:chExt cx="5569535" cy="24384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5181600" y="1828800"/>
              <a:ext cx="0" cy="2057400"/>
            </a:xfrm>
            <a:prstGeom prst="line">
              <a:avLst/>
            </a:prstGeom>
            <a:ln>
              <a:solidFill>
                <a:srgbClr val="0000F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029200" y="1447800"/>
              <a:ext cx="4047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Device’s data rate (“duty cycle”)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07616" y="1688068"/>
              <a:ext cx="174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</a:rPr>
                <a:t>Gbytes</a:t>
              </a:r>
              <a:r>
                <a:rPr lang="en-US" dirty="0">
                  <a:solidFill>
                    <a:srgbClr val="0000FF"/>
                  </a:solidFill>
                </a:rPr>
                <a:t> </a:t>
              </a:r>
              <a:r>
                <a:rPr lang="en-US" dirty="0" smtClean="0">
                  <a:solidFill>
                    <a:srgbClr val="0000FF"/>
                  </a:solidFill>
                </a:rPr>
                <a:t>per day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72811" y="3276600"/>
              <a:ext cx="158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b</a:t>
              </a:r>
              <a:r>
                <a:rPr lang="en-US" dirty="0" smtClean="0">
                  <a:solidFill>
                    <a:srgbClr val="0000FF"/>
                  </a:solidFill>
                </a:rPr>
                <a:t>ytes per day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380800" y="1578114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60066"/>
                </a:solidFill>
              </a:rPr>
              <a:t>Wi-Fi: hours, </a:t>
            </a:r>
            <a:r>
              <a:rPr lang="en-US" sz="2000" dirty="0" err="1">
                <a:solidFill>
                  <a:srgbClr val="660066"/>
                </a:solidFill>
              </a:rPr>
              <a:t>G</a:t>
            </a:r>
            <a:r>
              <a:rPr lang="en-US" sz="2000" dirty="0" err="1" smtClean="0">
                <a:solidFill>
                  <a:srgbClr val="660066"/>
                </a:solidFill>
              </a:rPr>
              <a:t>bytes</a:t>
            </a:r>
            <a:r>
              <a:rPr lang="en-US" sz="2000" dirty="0" smtClean="0">
                <a:solidFill>
                  <a:srgbClr val="660066"/>
                </a:solidFill>
              </a:rPr>
              <a:t>/day, </a:t>
            </a:r>
            <a:r>
              <a:rPr lang="en-US" sz="2000" dirty="0" smtClean="0">
                <a:solidFill>
                  <a:srgbClr val="660066"/>
                </a:solidFill>
              </a:rPr>
              <a:t>factory</a:t>
            </a:r>
          </a:p>
          <a:p>
            <a:r>
              <a:rPr lang="en-US" sz="2000" dirty="0" smtClean="0">
                <a:solidFill>
                  <a:srgbClr val="660066"/>
                </a:solidFill>
              </a:rPr>
              <a:t>LTE</a:t>
            </a:r>
            <a:r>
              <a:rPr lang="en-US" sz="2000" dirty="0" smtClean="0">
                <a:solidFill>
                  <a:srgbClr val="660066"/>
                </a:solidFill>
              </a:rPr>
              <a:t>: hours--, </a:t>
            </a:r>
            <a:r>
              <a:rPr lang="en-US" sz="2000" dirty="0" err="1" smtClean="0">
                <a:solidFill>
                  <a:srgbClr val="660066"/>
                </a:solidFill>
              </a:rPr>
              <a:t>Gbytes</a:t>
            </a:r>
            <a:r>
              <a:rPr lang="en-US" sz="2000" dirty="0" smtClean="0">
                <a:solidFill>
                  <a:srgbClr val="660066"/>
                </a:solidFill>
              </a:rPr>
              <a:t>/day</a:t>
            </a:r>
            <a:r>
              <a:rPr lang="en-US" sz="2000" dirty="0" smtClean="0">
                <a:solidFill>
                  <a:srgbClr val="660066"/>
                </a:solidFill>
              </a:rPr>
              <a:t>, </a:t>
            </a:r>
            <a:r>
              <a:rPr lang="en-US" sz="2000" dirty="0" smtClean="0">
                <a:solidFill>
                  <a:srgbClr val="660066"/>
                </a:solidFill>
              </a:rPr>
              <a:t>miles</a:t>
            </a:r>
            <a:endParaRPr lang="en-US" sz="2000" dirty="0">
              <a:solidFill>
                <a:srgbClr val="660066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126468" y="2666999"/>
            <a:ext cx="6998732" cy="1390711"/>
            <a:chOff x="4126468" y="2666999"/>
            <a:chExt cx="6998732" cy="1390711"/>
          </a:xfrm>
        </p:grpSpPr>
        <p:grpSp>
          <p:nvGrpSpPr>
            <p:cNvPr id="19" name="Group 18"/>
            <p:cNvGrpSpPr/>
            <p:nvPr/>
          </p:nvGrpSpPr>
          <p:grpSpPr>
            <a:xfrm>
              <a:off x="4264784" y="2667000"/>
              <a:ext cx="6860416" cy="1390710"/>
              <a:chOff x="5181600" y="2895600"/>
              <a:chExt cx="6860416" cy="139071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181600" y="3886200"/>
                <a:ext cx="6860416" cy="400110"/>
                <a:chOff x="5181600" y="3886200"/>
                <a:chExt cx="6860416" cy="400110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5181600" y="3886200"/>
                  <a:ext cx="2743200" cy="0"/>
                </a:xfrm>
                <a:prstGeom prst="line">
                  <a:avLst/>
                </a:prstGeom>
                <a:ln>
                  <a:solidFill>
                    <a:srgbClr val="008000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7772400" y="3886200"/>
                  <a:ext cx="4269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 smtClean="0">
                      <a:solidFill>
                        <a:srgbClr val="008000"/>
                      </a:solidFill>
                    </a:rPr>
                    <a:t>Battery life (low-power operation)</a:t>
                  </a:r>
                  <a:endParaRPr lang="en-US" sz="2000" i="1" dirty="0">
                    <a:solidFill>
                      <a:srgbClr val="008000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5486401" y="2895600"/>
                <a:ext cx="2502931" cy="1066799"/>
                <a:chOff x="5486401" y="2895600"/>
                <a:chExt cx="2502931" cy="1066799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 rot="16200000">
                  <a:off x="5299097" y="3405764"/>
                  <a:ext cx="7439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008000"/>
                      </a:solidFill>
                    </a:rPr>
                    <a:t>hours</a:t>
                  </a:r>
                  <a:endParaRPr lang="en-US" dirty="0">
                    <a:solidFill>
                      <a:srgbClr val="008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7284425" y="3231175"/>
                  <a:ext cx="10404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008000"/>
                      </a:solidFill>
                    </a:rPr>
                    <a:t>20 years</a:t>
                  </a:r>
                  <a:endParaRPr lang="en-US" dirty="0">
                    <a:solidFill>
                      <a:srgbClr val="008000"/>
                    </a:solidFill>
                  </a:endParaRPr>
                </a:p>
              </p:txBody>
            </p:sp>
          </p:grpSp>
        </p:grpSp>
        <p:sp>
          <p:nvSpPr>
            <p:cNvPr id="28" name="TextBox 27"/>
            <p:cNvSpPr txBox="1"/>
            <p:nvPr/>
          </p:nvSpPr>
          <p:spPr>
            <a:xfrm rot="16200000">
              <a:off x="3771619" y="3021848"/>
              <a:ext cx="1079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powered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9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many </a:t>
            </a:r>
            <a:r>
              <a:rPr lang="en-US" dirty="0" err="1" smtClean="0"/>
              <a:t>iot</a:t>
            </a:r>
            <a:r>
              <a:rPr lang="en-US" dirty="0" smtClean="0"/>
              <a:t> networks?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09600" y="1295400"/>
            <a:ext cx="10515600" cy="4572000"/>
          </a:xfrm>
          <a:prstGeom prst="rect">
            <a:avLst/>
          </a:prstGeom>
        </p:spPr>
        <p:txBody>
          <a:bodyPr/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Because engineers love inventing technologies!</a:t>
            </a:r>
          </a:p>
          <a:p>
            <a:r>
              <a:rPr lang="en-US" sz="2800" dirty="0" smtClean="0"/>
              <a:t>But really because you can pick many interesting regions from this design space</a:t>
            </a:r>
          </a:p>
          <a:p>
            <a:pPr lvl="2"/>
            <a:endParaRPr lang="en-US" sz="2000" dirty="0">
              <a:sym typeface="Wingding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05200" y="2895600"/>
            <a:ext cx="5105400" cy="2795653"/>
            <a:chOff x="2590800" y="1447800"/>
            <a:chExt cx="9123111" cy="4687602"/>
          </a:xfrm>
        </p:grpSpPr>
        <p:grpSp>
          <p:nvGrpSpPr>
            <p:cNvPr id="5" name="Group 4"/>
            <p:cNvGrpSpPr/>
            <p:nvPr/>
          </p:nvGrpSpPr>
          <p:grpSpPr>
            <a:xfrm>
              <a:off x="2590800" y="3745468"/>
              <a:ext cx="3506433" cy="2389934"/>
              <a:chOff x="2590800" y="3745468"/>
              <a:chExt cx="3506433" cy="238993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H="1">
                <a:off x="3276600" y="3886200"/>
                <a:ext cx="1905000" cy="1752600"/>
              </a:xfrm>
              <a:prstGeom prst="line">
                <a:avLst/>
              </a:prstGeom>
              <a:ln>
                <a:solidFill>
                  <a:srgbClr val="80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590800" y="5638800"/>
                <a:ext cx="2938134" cy="496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 smtClean="0">
                    <a:solidFill>
                      <a:srgbClr val="800000"/>
                    </a:solidFill>
                  </a:rPr>
                  <a:t>Device-to-gateway range</a:t>
                </a:r>
                <a:endParaRPr lang="en-US" sz="800" i="1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267201" y="3745468"/>
                <a:ext cx="955980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800000"/>
                    </a:solidFill>
                  </a:rPr>
                  <a:t>inches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24400" y="4114801"/>
                <a:ext cx="1372833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800000"/>
                    </a:solidFill>
                  </a:rPr>
                  <a:t>b</a:t>
                </a:r>
                <a:r>
                  <a:rPr lang="en-US" sz="700" dirty="0" smtClean="0">
                    <a:solidFill>
                      <a:srgbClr val="800000"/>
                    </a:solidFill>
                  </a:rPr>
                  <a:t>ody/room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886201" y="4876799"/>
                <a:ext cx="1789686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800000"/>
                    </a:solidFill>
                  </a:rPr>
                  <a:t>factory/campus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429000" y="4355068"/>
                <a:ext cx="1122723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800000"/>
                    </a:solidFill>
                  </a:rPr>
                  <a:t>building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743199" y="5257800"/>
                <a:ext cx="872610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800000"/>
                    </a:solidFill>
                  </a:rPr>
                  <a:t>m</a:t>
                </a:r>
                <a:r>
                  <a:rPr lang="en-US" sz="700" dirty="0" smtClean="0">
                    <a:solidFill>
                      <a:srgbClr val="800000"/>
                    </a:solidFill>
                  </a:rPr>
                  <a:t>iles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5181600" y="2808954"/>
              <a:ext cx="6532311" cy="1573847"/>
              <a:chOff x="5181600" y="2808954"/>
              <a:chExt cx="6532311" cy="157384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5181600" y="3886200"/>
                <a:ext cx="6532311" cy="496601"/>
                <a:chOff x="5181600" y="3886200"/>
                <a:chExt cx="6532311" cy="496601"/>
              </a:xfrm>
            </p:grpSpPr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181600" y="3886200"/>
                  <a:ext cx="2743200" cy="0"/>
                </a:xfrm>
                <a:prstGeom prst="line">
                  <a:avLst/>
                </a:prstGeom>
                <a:ln>
                  <a:solidFill>
                    <a:srgbClr val="008000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7772400" y="3886202"/>
                  <a:ext cx="3941511" cy="4965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 smtClean="0">
                      <a:solidFill>
                        <a:srgbClr val="008000"/>
                      </a:solidFill>
                    </a:rPr>
                    <a:t>Battery life (low-power operation)</a:t>
                  </a:r>
                  <a:endParaRPr lang="en-US" sz="800" i="1" dirty="0">
                    <a:solidFill>
                      <a:srgbClr val="00800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5454304" y="2808954"/>
                <a:ext cx="2471994" cy="1194208"/>
                <a:chOff x="5454304" y="2808954"/>
                <a:chExt cx="2471994" cy="1194208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 rot="16200000">
                  <a:off x="5206983" y="3322314"/>
                  <a:ext cx="928169" cy="4335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>
                      <a:solidFill>
                        <a:srgbClr val="008000"/>
                      </a:solidFill>
                    </a:rPr>
                    <a:t>hours</a:t>
                  </a:r>
                  <a:endParaRPr lang="en-US" sz="700" dirty="0">
                    <a:solidFill>
                      <a:srgbClr val="008000"/>
                    </a:solidFill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 rot="16200000">
                  <a:off x="7112431" y="3189294"/>
                  <a:ext cx="1194208" cy="4335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>
                      <a:solidFill>
                        <a:srgbClr val="008000"/>
                      </a:solidFill>
                    </a:rPr>
                    <a:t>20 years</a:t>
                  </a:r>
                  <a:endParaRPr lang="en-US" sz="700" dirty="0">
                    <a:solidFill>
                      <a:srgbClr val="008000"/>
                    </a:solidFill>
                  </a:endParaRP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3581400" y="1447800"/>
              <a:ext cx="5197167" cy="2438400"/>
              <a:chOff x="3581400" y="1447800"/>
              <a:chExt cx="5197167" cy="24384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181600" y="1828800"/>
                <a:ext cx="0" cy="205740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5029200" y="1447800"/>
                <a:ext cx="3749367" cy="496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 smtClean="0">
                    <a:solidFill>
                      <a:srgbClr val="0000FF"/>
                    </a:solidFill>
                  </a:rPr>
                  <a:t>Device’s data rate (“duty cycle”)</a:t>
                </a:r>
                <a:endParaRPr lang="en-US" sz="800" i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581400" y="1764267"/>
                <a:ext cx="1622945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00FF"/>
                    </a:solidFill>
                  </a:rPr>
                  <a:t>10s of </a:t>
                </a:r>
                <a:r>
                  <a:rPr lang="en-US" sz="700" dirty="0" err="1" smtClean="0">
                    <a:solidFill>
                      <a:srgbClr val="0000FF"/>
                    </a:solidFill>
                  </a:rPr>
                  <a:t>Mbits</a:t>
                </a:r>
                <a:r>
                  <a:rPr lang="en-US" sz="700" dirty="0" smtClean="0">
                    <a:solidFill>
                      <a:srgbClr val="0000FF"/>
                    </a:solidFill>
                  </a:rPr>
                  <a:t>/s</a:t>
                </a:r>
                <a:endParaRPr lang="en-US" sz="7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672810" y="3276599"/>
                <a:ext cx="1595155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00FF"/>
                    </a:solidFill>
                  </a:rPr>
                  <a:t>b</a:t>
                </a:r>
                <a:r>
                  <a:rPr lang="en-US" sz="700" dirty="0" smtClean="0">
                    <a:solidFill>
                      <a:srgbClr val="0000FF"/>
                    </a:solidFill>
                  </a:rPr>
                  <a:t>ytes per day</a:t>
                </a:r>
                <a:endParaRPr lang="en-US" sz="700" dirty="0">
                  <a:solidFill>
                    <a:srgbClr val="0000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571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many </a:t>
            </a:r>
            <a:r>
              <a:rPr lang="en-US" dirty="0" err="1" smtClean="0"/>
              <a:t>iot</a:t>
            </a:r>
            <a:r>
              <a:rPr lang="en-US" dirty="0" smtClean="0"/>
              <a:t> networks?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09600" y="1295400"/>
            <a:ext cx="10515600" cy="4572000"/>
          </a:xfrm>
          <a:prstGeom prst="rect">
            <a:avLst/>
          </a:prstGeom>
        </p:spPr>
        <p:txBody>
          <a:bodyPr/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Because engineers love inventing technologies!</a:t>
            </a:r>
          </a:p>
          <a:p>
            <a:r>
              <a:rPr lang="en-US" sz="2800" dirty="0" smtClean="0"/>
              <a:t>But really because you can pick many interesting regions from this design space</a:t>
            </a:r>
          </a:p>
          <a:p>
            <a:pPr lvl="1"/>
            <a:r>
              <a:rPr lang="en-US" sz="2400" dirty="0" smtClean="0"/>
              <a:t>Note, axes aren’t independent</a:t>
            </a:r>
          </a:p>
          <a:p>
            <a:pPr lvl="1"/>
            <a:r>
              <a:rPr lang="en-US" sz="2400" dirty="0" smtClean="0"/>
              <a:t>And technology evolves fast</a:t>
            </a:r>
          </a:p>
          <a:p>
            <a:pPr lvl="2"/>
            <a:endParaRPr lang="en-US" sz="2000" dirty="0">
              <a:sym typeface="Wingding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67400" y="2667000"/>
            <a:ext cx="5105400" cy="2795653"/>
            <a:chOff x="2590800" y="1447800"/>
            <a:chExt cx="9123111" cy="4687602"/>
          </a:xfrm>
        </p:grpSpPr>
        <p:grpSp>
          <p:nvGrpSpPr>
            <p:cNvPr id="5" name="Group 4"/>
            <p:cNvGrpSpPr/>
            <p:nvPr/>
          </p:nvGrpSpPr>
          <p:grpSpPr>
            <a:xfrm>
              <a:off x="2590800" y="3745468"/>
              <a:ext cx="3506433" cy="2389934"/>
              <a:chOff x="2590800" y="3745468"/>
              <a:chExt cx="3506433" cy="238993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H="1">
                <a:off x="3276600" y="3886200"/>
                <a:ext cx="1905000" cy="1752600"/>
              </a:xfrm>
              <a:prstGeom prst="line">
                <a:avLst/>
              </a:prstGeom>
              <a:ln>
                <a:solidFill>
                  <a:srgbClr val="80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590800" y="5638800"/>
                <a:ext cx="2938134" cy="496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 smtClean="0">
                    <a:solidFill>
                      <a:srgbClr val="800000"/>
                    </a:solidFill>
                  </a:rPr>
                  <a:t>Device-to-gateway range</a:t>
                </a:r>
                <a:endParaRPr lang="en-US" sz="800" i="1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267201" y="3745468"/>
                <a:ext cx="955980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800000"/>
                    </a:solidFill>
                  </a:rPr>
                  <a:t>inches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24400" y="4114801"/>
                <a:ext cx="1372833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800000"/>
                    </a:solidFill>
                  </a:rPr>
                  <a:t>b</a:t>
                </a:r>
                <a:r>
                  <a:rPr lang="en-US" sz="700" dirty="0" smtClean="0">
                    <a:solidFill>
                      <a:srgbClr val="800000"/>
                    </a:solidFill>
                  </a:rPr>
                  <a:t>ody/room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886201" y="4876799"/>
                <a:ext cx="1789686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800000"/>
                    </a:solidFill>
                  </a:rPr>
                  <a:t>factory/campus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429000" y="4355068"/>
                <a:ext cx="1122723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800000"/>
                    </a:solidFill>
                  </a:rPr>
                  <a:t>building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743199" y="5257800"/>
                <a:ext cx="872610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800000"/>
                    </a:solidFill>
                  </a:rPr>
                  <a:t>m</a:t>
                </a:r>
                <a:r>
                  <a:rPr lang="en-US" sz="700" dirty="0" smtClean="0">
                    <a:solidFill>
                      <a:srgbClr val="800000"/>
                    </a:solidFill>
                  </a:rPr>
                  <a:t>iles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5181600" y="2818736"/>
              <a:ext cx="6532311" cy="1564065"/>
              <a:chOff x="5181600" y="2818736"/>
              <a:chExt cx="6532311" cy="156406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5181600" y="3886200"/>
                <a:ext cx="6532311" cy="496601"/>
                <a:chOff x="5181600" y="3886200"/>
                <a:chExt cx="6532311" cy="496601"/>
              </a:xfrm>
            </p:grpSpPr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181600" y="3886200"/>
                  <a:ext cx="2743200" cy="0"/>
                </a:xfrm>
                <a:prstGeom prst="line">
                  <a:avLst/>
                </a:prstGeom>
                <a:ln>
                  <a:solidFill>
                    <a:srgbClr val="008000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7772400" y="3886202"/>
                  <a:ext cx="3941511" cy="4965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 smtClean="0">
                      <a:solidFill>
                        <a:srgbClr val="008000"/>
                      </a:solidFill>
                    </a:rPr>
                    <a:t>Battery life (low-power operation)</a:t>
                  </a:r>
                  <a:endParaRPr lang="en-US" sz="800" i="1" dirty="0">
                    <a:solidFill>
                      <a:srgbClr val="00800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5454304" y="2818736"/>
                <a:ext cx="2471994" cy="1194208"/>
                <a:chOff x="5454304" y="2818736"/>
                <a:chExt cx="2471994" cy="1194208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 rot="16200000">
                  <a:off x="5206983" y="3322314"/>
                  <a:ext cx="928169" cy="4335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>
                      <a:solidFill>
                        <a:srgbClr val="008000"/>
                      </a:solidFill>
                    </a:rPr>
                    <a:t>hours</a:t>
                  </a:r>
                  <a:endParaRPr lang="en-US" sz="700" dirty="0">
                    <a:solidFill>
                      <a:srgbClr val="008000"/>
                    </a:solidFill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 rot="16200000">
                  <a:off x="7112431" y="3199076"/>
                  <a:ext cx="1194208" cy="4335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>
                      <a:solidFill>
                        <a:srgbClr val="008000"/>
                      </a:solidFill>
                    </a:rPr>
                    <a:t>20 years</a:t>
                  </a:r>
                  <a:endParaRPr lang="en-US" sz="700" dirty="0">
                    <a:solidFill>
                      <a:srgbClr val="008000"/>
                    </a:solidFill>
                  </a:endParaRP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3581400" y="1447800"/>
              <a:ext cx="5197167" cy="2438400"/>
              <a:chOff x="3581400" y="1447800"/>
              <a:chExt cx="5197167" cy="24384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181600" y="1828800"/>
                <a:ext cx="0" cy="205740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5029200" y="1447800"/>
                <a:ext cx="3749367" cy="496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 smtClean="0">
                    <a:solidFill>
                      <a:srgbClr val="0000FF"/>
                    </a:solidFill>
                  </a:rPr>
                  <a:t>Device’s data rate (“duty cycle”)</a:t>
                </a:r>
                <a:endParaRPr lang="en-US" sz="800" i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581400" y="1764267"/>
                <a:ext cx="1622945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00FF"/>
                    </a:solidFill>
                  </a:rPr>
                  <a:t>10s of </a:t>
                </a:r>
                <a:r>
                  <a:rPr lang="en-US" sz="700" dirty="0" err="1" smtClean="0">
                    <a:solidFill>
                      <a:srgbClr val="0000FF"/>
                    </a:solidFill>
                  </a:rPr>
                  <a:t>Mbits</a:t>
                </a:r>
                <a:r>
                  <a:rPr lang="en-US" sz="700" dirty="0" smtClean="0">
                    <a:solidFill>
                      <a:srgbClr val="0000FF"/>
                    </a:solidFill>
                  </a:rPr>
                  <a:t>/s</a:t>
                </a:r>
                <a:endParaRPr lang="en-US" sz="7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672810" y="3276599"/>
                <a:ext cx="1595155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00FF"/>
                    </a:solidFill>
                  </a:rPr>
                  <a:t>b</a:t>
                </a:r>
                <a:r>
                  <a:rPr lang="en-US" sz="700" dirty="0" smtClean="0">
                    <a:solidFill>
                      <a:srgbClr val="0000FF"/>
                    </a:solidFill>
                  </a:rPr>
                  <a:t>ytes per day</a:t>
                </a:r>
                <a:endParaRPr lang="en-US" sz="700" dirty="0">
                  <a:solidFill>
                    <a:srgbClr val="0000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659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many </a:t>
            </a:r>
            <a:r>
              <a:rPr lang="en-US" dirty="0" err="1" smtClean="0"/>
              <a:t>iot</a:t>
            </a:r>
            <a:r>
              <a:rPr lang="en-US" dirty="0" smtClean="0"/>
              <a:t> networks?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09600" y="1295400"/>
            <a:ext cx="10515600" cy="4572000"/>
          </a:xfrm>
          <a:prstGeom prst="rect">
            <a:avLst/>
          </a:prstGeom>
        </p:spPr>
        <p:txBody>
          <a:bodyPr/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Because engineers love inventing technologies!</a:t>
            </a:r>
          </a:p>
          <a:p>
            <a:r>
              <a:rPr lang="en-US" sz="2800" dirty="0" smtClean="0"/>
              <a:t>But really because you can pick many interesting regions from this design space</a:t>
            </a:r>
          </a:p>
          <a:p>
            <a:pPr lvl="1"/>
            <a:r>
              <a:rPr lang="en-US" sz="2400" dirty="0" smtClean="0"/>
              <a:t>Note, axes aren’t independent</a:t>
            </a:r>
          </a:p>
          <a:p>
            <a:pPr lvl="1"/>
            <a:r>
              <a:rPr lang="en-US" sz="2400" dirty="0" smtClean="0"/>
              <a:t>And technology evolves fast</a:t>
            </a:r>
          </a:p>
          <a:p>
            <a:pPr lvl="1"/>
            <a:r>
              <a:rPr lang="en-US" sz="2400" dirty="0" smtClean="0"/>
              <a:t>And bundling into popular devices speeds-up adoption, </a:t>
            </a:r>
            <a:br>
              <a:rPr lang="en-US" sz="2400" dirty="0" smtClean="0"/>
            </a:br>
            <a:r>
              <a:rPr lang="en-US" sz="2400" dirty="0" smtClean="0"/>
              <a:t>changing the economics</a:t>
            </a:r>
          </a:p>
          <a:p>
            <a:pPr lvl="2"/>
            <a:r>
              <a:rPr lang="en-US" sz="2000" dirty="0" smtClean="0"/>
              <a:t>Cf. Wi-Fi </a:t>
            </a:r>
            <a:r>
              <a:rPr lang="en-US" sz="2000" dirty="0" smtClean="0">
                <a:sym typeface="Wingdings"/>
              </a:rPr>
              <a:t> laptops (without external cards)</a:t>
            </a:r>
          </a:p>
          <a:p>
            <a:pPr lvl="2"/>
            <a:r>
              <a:rPr lang="en-US" sz="2000" dirty="0" smtClean="0">
                <a:sym typeface="Wingdings"/>
              </a:rPr>
              <a:t>Bluetooth classic  cell phones  wireless headsets</a:t>
            </a:r>
          </a:p>
          <a:p>
            <a:pPr lvl="2"/>
            <a:r>
              <a:rPr lang="en-US" sz="2000" dirty="0" smtClean="0">
                <a:sym typeface="Wingdings"/>
              </a:rPr>
              <a:t>Bluetooth Low Energy (BLE)  iPhone then Android smartphones  “body/room” with months-to-years at low duty cycles</a:t>
            </a:r>
          </a:p>
          <a:p>
            <a:pPr lvl="2"/>
            <a:endParaRPr lang="en-US" sz="2000" dirty="0">
              <a:sym typeface="Wingding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001000" y="2514601"/>
            <a:ext cx="4114800" cy="2438400"/>
            <a:chOff x="2590800" y="1447800"/>
            <a:chExt cx="9123111" cy="4687602"/>
          </a:xfrm>
        </p:grpSpPr>
        <p:grpSp>
          <p:nvGrpSpPr>
            <p:cNvPr id="5" name="Group 4"/>
            <p:cNvGrpSpPr/>
            <p:nvPr/>
          </p:nvGrpSpPr>
          <p:grpSpPr>
            <a:xfrm>
              <a:off x="2590800" y="3745468"/>
              <a:ext cx="3506433" cy="2389934"/>
              <a:chOff x="2590800" y="3745468"/>
              <a:chExt cx="3506433" cy="238993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H="1">
                <a:off x="3276600" y="3886200"/>
                <a:ext cx="1905000" cy="1752600"/>
              </a:xfrm>
              <a:prstGeom prst="line">
                <a:avLst/>
              </a:prstGeom>
              <a:ln>
                <a:solidFill>
                  <a:srgbClr val="80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590800" y="5638800"/>
                <a:ext cx="2938134" cy="496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 smtClean="0">
                    <a:solidFill>
                      <a:srgbClr val="800000"/>
                    </a:solidFill>
                  </a:rPr>
                  <a:t>Device-to-gateway range</a:t>
                </a:r>
                <a:endParaRPr lang="en-US" sz="800" i="1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267201" y="3745468"/>
                <a:ext cx="955980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800000"/>
                    </a:solidFill>
                  </a:rPr>
                  <a:t>inches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24400" y="4114801"/>
                <a:ext cx="1372833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800000"/>
                    </a:solidFill>
                  </a:rPr>
                  <a:t>b</a:t>
                </a:r>
                <a:r>
                  <a:rPr lang="en-US" sz="700" dirty="0" smtClean="0">
                    <a:solidFill>
                      <a:srgbClr val="800000"/>
                    </a:solidFill>
                  </a:rPr>
                  <a:t>ody/room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886201" y="4876799"/>
                <a:ext cx="1789686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800000"/>
                    </a:solidFill>
                  </a:rPr>
                  <a:t>factory/campus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429000" y="4355068"/>
                <a:ext cx="1122723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800000"/>
                    </a:solidFill>
                  </a:rPr>
                  <a:t>building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90800" y="5234807"/>
                <a:ext cx="872611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800000"/>
                    </a:solidFill>
                  </a:rPr>
                  <a:t>m</a:t>
                </a:r>
                <a:r>
                  <a:rPr lang="en-US" sz="700" dirty="0" smtClean="0">
                    <a:solidFill>
                      <a:srgbClr val="800000"/>
                    </a:solidFill>
                  </a:rPr>
                  <a:t>iles</a:t>
                </a:r>
                <a:endParaRPr lang="en-US" sz="700" dirty="0">
                  <a:solidFill>
                    <a:srgbClr val="8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5181600" y="2818736"/>
              <a:ext cx="6532311" cy="1564065"/>
              <a:chOff x="5181600" y="2818736"/>
              <a:chExt cx="6532311" cy="156406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5181600" y="3886200"/>
                <a:ext cx="6532311" cy="496601"/>
                <a:chOff x="5181600" y="3886200"/>
                <a:chExt cx="6532311" cy="496601"/>
              </a:xfrm>
            </p:grpSpPr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181600" y="3886200"/>
                  <a:ext cx="2743200" cy="0"/>
                </a:xfrm>
                <a:prstGeom prst="line">
                  <a:avLst/>
                </a:prstGeom>
                <a:ln>
                  <a:solidFill>
                    <a:srgbClr val="008000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7772400" y="3886202"/>
                  <a:ext cx="3941511" cy="4965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 smtClean="0">
                      <a:solidFill>
                        <a:srgbClr val="008000"/>
                      </a:solidFill>
                    </a:rPr>
                    <a:t>Battery life (low-power operation)</a:t>
                  </a:r>
                  <a:endParaRPr lang="en-US" sz="800" i="1" dirty="0">
                    <a:solidFill>
                      <a:srgbClr val="00800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5454304" y="2818736"/>
                <a:ext cx="2373838" cy="1194208"/>
                <a:chOff x="5454304" y="2818736"/>
                <a:chExt cx="2373838" cy="1194208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 rot="16200000">
                  <a:off x="5206983" y="3306483"/>
                  <a:ext cx="928170" cy="4335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>
                      <a:solidFill>
                        <a:srgbClr val="008000"/>
                      </a:solidFill>
                    </a:rPr>
                    <a:t>hours</a:t>
                  </a:r>
                  <a:endParaRPr lang="en-US" sz="700" dirty="0">
                    <a:solidFill>
                      <a:srgbClr val="008000"/>
                    </a:solidFill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 rot="16200000">
                  <a:off x="7014275" y="3199076"/>
                  <a:ext cx="1194208" cy="4335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>
                      <a:solidFill>
                        <a:srgbClr val="008000"/>
                      </a:solidFill>
                    </a:rPr>
                    <a:t>20 years</a:t>
                  </a:r>
                  <a:endParaRPr lang="en-US" sz="700" dirty="0">
                    <a:solidFill>
                      <a:srgbClr val="008000"/>
                    </a:solidFill>
                  </a:endParaRP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3581400" y="1447800"/>
              <a:ext cx="5197167" cy="2438400"/>
              <a:chOff x="3581400" y="1447800"/>
              <a:chExt cx="5197167" cy="24384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181600" y="1828800"/>
                <a:ext cx="0" cy="205740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5029200" y="1447800"/>
                <a:ext cx="3749367" cy="496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 smtClean="0">
                    <a:solidFill>
                      <a:srgbClr val="0000FF"/>
                    </a:solidFill>
                  </a:rPr>
                  <a:t>Device’s data rate (“duty cycle”)</a:t>
                </a:r>
                <a:endParaRPr lang="en-US" sz="800" i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581400" y="1764267"/>
                <a:ext cx="1622945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00FF"/>
                    </a:solidFill>
                  </a:rPr>
                  <a:t>10s of </a:t>
                </a:r>
                <a:r>
                  <a:rPr lang="en-US" sz="700" dirty="0" err="1" smtClean="0">
                    <a:solidFill>
                      <a:srgbClr val="0000FF"/>
                    </a:solidFill>
                  </a:rPr>
                  <a:t>Mbits</a:t>
                </a:r>
                <a:r>
                  <a:rPr lang="en-US" sz="700" dirty="0" smtClean="0">
                    <a:solidFill>
                      <a:srgbClr val="0000FF"/>
                    </a:solidFill>
                  </a:rPr>
                  <a:t>/s</a:t>
                </a:r>
                <a:endParaRPr lang="en-US" sz="7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672810" y="3276599"/>
                <a:ext cx="1595155" cy="46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00FF"/>
                    </a:solidFill>
                  </a:rPr>
                  <a:t>b</a:t>
                </a:r>
                <a:r>
                  <a:rPr lang="en-US" sz="700" dirty="0" smtClean="0">
                    <a:solidFill>
                      <a:srgbClr val="0000FF"/>
                    </a:solidFill>
                  </a:rPr>
                  <a:t>ytes per day</a:t>
                </a:r>
                <a:endParaRPr lang="en-US" sz="700" dirty="0">
                  <a:solidFill>
                    <a:srgbClr val="0000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5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BODY/Room-AREA example: </a:t>
            </a:r>
            <a:r>
              <a:rPr lang="en-US" dirty="0" err="1" smtClean="0"/>
              <a:t>BlE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09600" y="1295400"/>
            <a:ext cx="10515600" cy="4572000"/>
          </a:xfrm>
          <a:prstGeom prst="rect">
            <a:avLst/>
          </a:prstGeom>
        </p:spPr>
        <p:txBody>
          <a:bodyPr/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590800" y="3886200"/>
            <a:ext cx="7063155" cy="2152710"/>
            <a:chOff x="2590800" y="3886200"/>
            <a:chExt cx="7063155" cy="2152710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3276600" y="3886200"/>
              <a:ext cx="1905000" cy="1752600"/>
            </a:xfrm>
            <a:prstGeom prst="line">
              <a:avLst/>
            </a:prstGeom>
            <a:ln>
              <a:solidFill>
                <a:srgbClr val="8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590800" y="5638800"/>
              <a:ext cx="31120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rgbClr val="800000"/>
                  </a:solidFill>
                </a:rPr>
                <a:t>Device-to-gateway range</a:t>
              </a:r>
              <a:endParaRPr lang="en-US" sz="2000" i="1" dirty="0">
                <a:solidFill>
                  <a:srgbClr val="8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24400" y="41148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</a:rPr>
                <a:t>b</a:t>
              </a:r>
              <a:r>
                <a:rPr lang="en-US" b="1" dirty="0" smtClean="0">
                  <a:solidFill>
                    <a:srgbClr val="800000"/>
                  </a:solidFill>
                </a:rPr>
                <a:t>ody/room</a:t>
              </a:r>
              <a:br>
                <a:rPr lang="en-US" b="1" dirty="0" smtClean="0">
                  <a:solidFill>
                    <a:srgbClr val="800000"/>
                  </a:solidFill>
                </a:rPr>
              </a:br>
              <a:r>
                <a:rPr lang="en-US" dirty="0" smtClean="0">
                  <a:solidFill>
                    <a:srgbClr val="800000"/>
                  </a:solidFill>
                </a:rPr>
                <a:t>10 meters typical</a:t>
              </a:r>
              <a:br>
                <a:rPr lang="en-US" dirty="0" smtClean="0">
                  <a:solidFill>
                    <a:srgbClr val="800000"/>
                  </a:solidFill>
                </a:rPr>
              </a:br>
              <a:r>
                <a:rPr lang="en-US" dirty="0" smtClean="0">
                  <a:solidFill>
                    <a:srgbClr val="800000"/>
                  </a:solidFill>
                </a:rPr>
                <a:t>50 meters under good conditions with high TX</a:t>
              </a:r>
              <a:br>
                <a:rPr lang="en-US" dirty="0" smtClean="0">
                  <a:solidFill>
                    <a:srgbClr val="800000"/>
                  </a:solidFill>
                </a:rPr>
              </a:br>
              <a:r>
                <a:rPr lang="en-US" dirty="0" smtClean="0">
                  <a:solidFill>
                    <a:srgbClr val="800000"/>
                  </a:solidFill>
                </a:rPr>
                <a:t>Longer range might not always be good</a:t>
              </a:r>
              <a:endParaRPr lang="en-US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67000" y="1447800"/>
            <a:ext cx="6410151" cy="2438400"/>
            <a:chOff x="2667000" y="1447800"/>
            <a:chExt cx="6410151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5181600" y="1828800"/>
              <a:ext cx="0" cy="2057400"/>
            </a:xfrm>
            <a:prstGeom prst="line">
              <a:avLst/>
            </a:prstGeom>
            <a:ln>
              <a:solidFill>
                <a:srgbClr val="0000F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29200" y="1447800"/>
              <a:ext cx="4047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Device’s data rate (“duty cycle”)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67000" y="2362200"/>
              <a:ext cx="2560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peak: ~100s of </a:t>
              </a:r>
              <a:r>
                <a:rPr lang="en-US" b="1" dirty="0" err="1" smtClean="0">
                  <a:solidFill>
                    <a:srgbClr val="0000FF"/>
                  </a:solidFill>
                </a:rPr>
                <a:t>kbits</a:t>
              </a:r>
              <a:r>
                <a:rPr lang="en-US" b="1" dirty="0" smtClean="0">
                  <a:solidFill>
                    <a:srgbClr val="0000FF"/>
                  </a:solidFill>
                </a:rPr>
                <a:t>/s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81600" y="2563410"/>
            <a:ext cx="6860416" cy="1722900"/>
            <a:chOff x="5181600" y="2563410"/>
            <a:chExt cx="6860416" cy="1722900"/>
          </a:xfrm>
        </p:grpSpPr>
        <p:grpSp>
          <p:nvGrpSpPr>
            <p:cNvPr id="19" name="Group 18"/>
            <p:cNvGrpSpPr/>
            <p:nvPr/>
          </p:nvGrpSpPr>
          <p:grpSpPr>
            <a:xfrm>
              <a:off x="5181600" y="3886200"/>
              <a:ext cx="6860416" cy="400110"/>
              <a:chOff x="5181600" y="3886200"/>
              <a:chExt cx="6860416" cy="40011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5181600" y="3886200"/>
                <a:ext cx="2743200" cy="0"/>
              </a:xfrm>
              <a:prstGeom prst="line">
                <a:avLst/>
              </a:prstGeom>
              <a:ln>
                <a:solidFill>
                  <a:srgbClr val="008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7772400" y="3886200"/>
                <a:ext cx="42696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rgbClr val="008000"/>
                    </a:solidFill>
                  </a:rPr>
                  <a:t>Battery life (low-power operation)</a:t>
                </a:r>
                <a:endParaRPr lang="en-US" sz="2000" i="1" dirty="0">
                  <a:solidFill>
                    <a:srgbClr val="008000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 rot="19042679">
              <a:off x="5704571" y="2563410"/>
              <a:ext cx="2710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</a:rPr>
                <a:t>Months-to-years</a:t>
              </a:r>
              <a:br>
                <a:rPr lang="en-US" b="1" dirty="0" smtClean="0">
                  <a:solidFill>
                    <a:srgbClr val="008000"/>
                  </a:solidFill>
                </a:rPr>
              </a:br>
              <a:r>
                <a:rPr lang="en-US" b="1" dirty="0" smtClean="0">
                  <a:solidFill>
                    <a:srgbClr val="008000"/>
                  </a:solidFill>
                </a:rPr>
                <a:t>if ~100s </a:t>
              </a:r>
              <a:r>
                <a:rPr lang="en-US" b="1" dirty="0" err="1" smtClean="0">
                  <a:solidFill>
                    <a:srgbClr val="008000"/>
                  </a:solidFill>
                </a:rPr>
                <a:t>kbytes</a:t>
              </a:r>
              <a:r>
                <a:rPr lang="en-US" b="1" dirty="0" smtClean="0">
                  <a:solidFill>
                    <a:srgbClr val="008000"/>
                  </a:solidFill>
                </a:rPr>
                <a:t> per day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09600" y="2819400"/>
            <a:ext cx="394910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Started as “</a:t>
            </a:r>
            <a:r>
              <a:rPr lang="en-US" dirty="0" err="1" smtClean="0"/>
              <a:t>Wibree</a:t>
            </a:r>
            <a:r>
              <a:rPr lang="en-US" dirty="0" smtClean="0"/>
              <a:t>” by Nokia (2006)</a:t>
            </a:r>
          </a:p>
          <a:p>
            <a:r>
              <a:rPr lang="en-US" dirty="0" smtClean="0"/>
              <a:t>Dominant technology today</a:t>
            </a:r>
          </a:p>
          <a:p>
            <a:r>
              <a:rPr lang="en-US" dirty="0" smtClean="0"/>
              <a:t>Because of smartphones</a:t>
            </a:r>
          </a:p>
          <a:p>
            <a:r>
              <a:rPr lang="en-US" dirty="0" smtClean="0"/>
              <a:t>Smartphones as gateways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Wearables</a:t>
            </a:r>
            <a:r>
              <a:rPr lang="en-US" dirty="0" smtClean="0"/>
              <a:t>, fitness trackers</a:t>
            </a:r>
            <a:br>
              <a:rPr lang="en-US" dirty="0" smtClean="0"/>
            </a:br>
            <a:r>
              <a:rPr lang="en-US" dirty="0" smtClean="0"/>
              <a:t>  Vehicles (bikes, cars)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1295400"/>
            <a:ext cx="1752600" cy="6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7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ble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09600" y="1295400"/>
            <a:ext cx="10515600" cy="4572000"/>
          </a:xfrm>
          <a:prstGeom prst="rect">
            <a:avLst/>
          </a:prstGeom>
        </p:spPr>
        <p:txBody>
          <a:bodyPr/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Two parts:</a:t>
            </a:r>
          </a:p>
          <a:p>
            <a:pPr marL="585212" lvl="1" indent="-457200">
              <a:buFont typeface="+mj-lt"/>
              <a:buAutoNum type="arabicPeriod"/>
            </a:pPr>
            <a:r>
              <a:rPr lang="en-US" sz="2400" dirty="0" smtClean="0"/>
              <a:t>Advertisements (aka “beaconing”) for device discovery</a:t>
            </a:r>
          </a:p>
          <a:p>
            <a:pPr marL="585212" lvl="1" indent="-457200">
              <a:buFont typeface="+mj-lt"/>
              <a:buAutoNum type="arabicPeriod"/>
            </a:pPr>
            <a:r>
              <a:rPr lang="en-US" sz="2400" dirty="0" smtClean="0"/>
              <a:t>Connection phase to exchange data</a:t>
            </a:r>
          </a:p>
          <a:p>
            <a:pPr lvl="2"/>
            <a:endParaRPr lang="en-US" sz="2000" dirty="0" smtClean="0">
              <a:sym typeface="Wingdings"/>
            </a:endParaRPr>
          </a:p>
          <a:p>
            <a:pPr marL="310888" lvl="2" indent="0">
              <a:buNone/>
            </a:pPr>
            <a:endParaRPr lang="en-US" sz="2000" dirty="0">
              <a:sym typeface="Wingding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131" y="4092714"/>
            <a:ext cx="3455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Peripheral: device with data</a:t>
            </a:r>
          </a:p>
          <a:p>
            <a:r>
              <a:rPr lang="en-US" sz="2000" dirty="0" smtClean="0"/>
              <a:t>Central: gateway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2641600"/>
            <a:ext cx="4216400" cy="4216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00800" y="600069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PERIPHERAL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600" y="5562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PERIPHERAL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6800" y="32004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CENTRAL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 Advertisements are periodic</a:t>
            </a:r>
            <a:endParaRPr lang="en-US" dirty="0"/>
          </a:p>
        </p:txBody>
      </p:sp>
      <p:pic>
        <p:nvPicPr>
          <p:cNvPr id="4" name="Picture 3" descr="IMG_50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2356259" cy="4191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733800" y="1828800"/>
            <a:ext cx="67337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Typical period: 100 </a:t>
            </a:r>
            <a:r>
              <a:rPr lang="en-US" sz="2400" dirty="0" err="1" smtClean="0"/>
              <a:t>ms</a:t>
            </a:r>
            <a:r>
              <a:rPr lang="en-US" sz="2400" dirty="0" smtClean="0"/>
              <a:t> (“</a:t>
            </a:r>
            <a:r>
              <a:rPr lang="en-US" sz="2400" dirty="0" err="1" smtClean="0"/>
              <a:t>iBeacon</a:t>
            </a:r>
            <a:r>
              <a:rPr lang="en-US" sz="2400" dirty="0" smtClean="0"/>
              <a:t>”)</a:t>
            </a:r>
          </a:p>
          <a:p>
            <a:r>
              <a:rPr lang="en-US" sz="2400" dirty="0" smtClean="0"/>
              <a:t>Less frequent is fine</a:t>
            </a:r>
          </a:p>
          <a:p>
            <a:r>
              <a:rPr lang="en-US" sz="2400" dirty="0" smtClean="0"/>
              <a:t>Triggered advertisements are often a good idea</a:t>
            </a:r>
          </a:p>
          <a:p>
            <a:endParaRPr lang="en-US" sz="2400" dirty="0"/>
          </a:p>
          <a:p>
            <a:r>
              <a:rPr lang="en-US" sz="2400" dirty="0" smtClean="0"/>
              <a:t>Trade-off between energy consumed </a:t>
            </a:r>
            <a:br>
              <a:rPr lang="en-US" sz="2400" dirty="0" smtClean="0"/>
            </a:br>
            <a:r>
              <a:rPr lang="en-US" sz="2400" dirty="0" smtClean="0"/>
              <a:t>and discovery latency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1828800"/>
            <a:ext cx="1180221" cy="140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connection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10200" y="1295400"/>
            <a:ext cx="1752600" cy="762000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DEVICE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(PERIPHERAL)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4200" y="2590800"/>
            <a:ext cx="1752600" cy="762000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SERVICE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10200" y="2590800"/>
            <a:ext cx="1752600" cy="762000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SERVICE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72400" y="2590800"/>
            <a:ext cx="1752600" cy="762000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SERVICE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5600" y="3886200"/>
            <a:ext cx="1905000" cy="762000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CHARACTERISTIC 1a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4600" y="4572000"/>
            <a:ext cx="1981200" cy="762000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CHARACTERISTIC 1b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2600" y="3886200"/>
            <a:ext cx="1905000" cy="762000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CHARACTERISTIC 2a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1600" y="4572000"/>
            <a:ext cx="1981200" cy="762000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CHARACTERISTIC 2b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53000" y="5257800"/>
            <a:ext cx="1981200" cy="762000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CHARACTERISTIC 2c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8600" y="3886200"/>
            <a:ext cx="1905000" cy="762000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CHARACTERISTIC 3a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>
            <a:stCxn id="4" idx="0"/>
            <a:endCxn id="3" idx="1"/>
          </p:cNvCxnSpPr>
          <p:nvPr/>
        </p:nvCxnSpPr>
        <p:spPr>
          <a:xfrm flipV="1">
            <a:off x="4000500" y="1676400"/>
            <a:ext cx="140970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0"/>
            <a:endCxn id="3" idx="2"/>
          </p:cNvCxnSpPr>
          <p:nvPr/>
        </p:nvCxnSpPr>
        <p:spPr>
          <a:xfrm flipV="1">
            <a:off x="6286500" y="20574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0"/>
            <a:endCxn id="3" idx="3"/>
          </p:cNvCxnSpPr>
          <p:nvPr/>
        </p:nvCxnSpPr>
        <p:spPr>
          <a:xfrm flipH="1" flipV="1">
            <a:off x="7162800" y="1676400"/>
            <a:ext cx="148590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0"/>
            <a:endCxn id="4" idx="2"/>
          </p:cNvCxnSpPr>
          <p:nvPr/>
        </p:nvCxnSpPr>
        <p:spPr>
          <a:xfrm flipV="1">
            <a:off x="3848100" y="3352800"/>
            <a:ext cx="1524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0"/>
            <a:endCxn id="5" idx="2"/>
          </p:cNvCxnSpPr>
          <p:nvPr/>
        </p:nvCxnSpPr>
        <p:spPr>
          <a:xfrm flipH="1" flipV="1">
            <a:off x="6286500" y="3352800"/>
            <a:ext cx="2286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0"/>
            <a:endCxn id="6" idx="2"/>
          </p:cNvCxnSpPr>
          <p:nvPr/>
        </p:nvCxnSpPr>
        <p:spPr>
          <a:xfrm flipH="1" flipV="1">
            <a:off x="8648700" y="3352800"/>
            <a:ext cx="1524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4074" y="3836075"/>
            <a:ext cx="19719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READABLE</a:t>
            </a:r>
          </a:p>
          <a:p>
            <a:r>
              <a:rPr lang="en-US" dirty="0" smtClean="0"/>
              <a:t>READ/WRITE</a:t>
            </a:r>
            <a:br>
              <a:rPr lang="en-US" dirty="0" smtClean="0"/>
            </a:br>
            <a:r>
              <a:rPr lang="en-US" dirty="0" smtClean="0"/>
              <a:t>NOTIFICATIONS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Usually support</a:t>
            </a:r>
          </a:p>
          <a:p>
            <a:r>
              <a:rPr lang="en-US" dirty="0" smtClean="0"/>
              <a:t>OTA (over-the-air</a:t>
            </a:r>
            <a:br>
              <a:rPr lang="en-US" dirty="0" smtClean="0"/>
            </a:br>
            <a:r>
              <a:rPr lang="en-US" dirty="0" smtClean="0"/>
              <a:t>upgrades)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2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CONNECTION: MAC PROTOCOL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676400"/>
            <a:ext cx="10328468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Central orchestrates data communication</a:t>
            </a:r>
          </a:p>
          <a:p>
            <a:r>
              <a:rPr lang="en-US" sz="2400" dirty="0" smtClean="0"/>
              <a:t>Key idea: time-schedule to reduce energy consumption</a:t>
            </a:r>
          </a:p>
          <a:p>
            <a:endParaRPr lang="en-US" sz="2400" dirty="0" smtClean="0"/>
          </a:p>
          <a:p>
            <a:r>
              <a:rPr lang="en-US" sz="2400" dirty="0" smtClean="0"/>
              <a:t>On connect: exchange parameters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Frequency hopping sequence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Connection interval, i.e., periodicity of data exchange</a:t>
            </a:r>
            <a:r>
              <a:rPr lang="en-US" sz="2400" dirty="0"/>
              <a:t> </a:t>
            </a:r>
            <a:r>
              <a:rPr lang="en-US" sz="2400" dirty="0" smtClean="0"/>
              <a:t>(T milliseconds)</a:t>
            </a:r>
          </a:p>
          <a:p>
            <a:endParaRPr lang="en-US" sz="2400" dirty="0" smtClean="0"/>
          </a:p>
          <a:p>
            <a:r>
              <a:rPr lang="en-US" sz="2400" dirty="0" smtClean="0"/>
              <a:t>Every T milliseconds, Central and Peripheral exchange up to 4 packets,</a:t>
            </a:r>
            <a:br>
              <a:rPr lang="en-US" sz="2400" dirty="0" smtClean="0"/>
            </a:br>
            <a:r>
              <a:rPr lang="en-US" sz="2400" dirty="0" smtClean="0"/>
              <a:t>alternating turns</a:t>
            </a:r>
          </a:p>
          <a:p>
            <a:endParaRPr lang="en-US" sz="2400" dirty="0" smtClean="0"/>
          </a:p>
          <a:p>
            <a:r>
              <a:rPr lang="en-US" sz="2400" dirty="0" smtClean="0"/>
              <a:t>Then Peripheral can go back to sleep until next interval</a:t>
            </a:r>
          </a:p>
        </p:txBody>
      </p:sp>
    </p:spTree>
    <p:extLst>
      <p:ext uri="{BB962C8B-B14F-4D97-AF65-F5344CB8AC3E}">
        <p14:creationId xmlns:p14="http://schemas.microsoft.com/office/powerpoint/2010/main" val="410348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lifetime calculation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447800"/>
            <a:ext cx="10854253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Consider an </a:t>
            </a:r>
            <a:r>
              <a:rPr lang="en-US" sz="2400" dirty="0" err="1" smtClean="0"/>
              <a:t>IoT</a:t>
            </a:r>
            <a:r>
              <a:rPr lang="en-US" sz="2400" dirty="0" smtClean="0"/>
              <a:t> system with coin-cell battery-powered nodes</a:t>
            </a:r>
          </a:p>
          <a:p>
            <a:r>
              <a:rPr lang="en-US" sz="2400" dirty="0" smtClean="0"/>
              <a:t>Battery: 250 </a:t>
            </a:r>
            <a:r>
              <a:rPr lang="en-US" sz="2400" dirty="0" err="1" smtClean="0"/>
              <a:t>mAh</a:t>
            </a:r>
            <a:r>
              <a:rPr lang="en-US" sz="2400" dirty="0" smtClean="0"/>
              <a:t> (milliamp-hours) capacity; 3 Volts</a:t>
            </a:r>
          </a:p>
          <a:p>
            <a:r>
              <a:rPr lang="en-US" sz="2400" dirty="0" smtClean="0"/>
              <a:t>Recall that power = voltage * current and energy = power * time</a:t>
            </a:r>
          </a:p>
          <a:p>
            <a:r>
              <a:rPr lang="en-US" sz="2400" dirty="0" smtClean="0"/>
              <a:t>So this battery has 0.75 amp-hour-volts = 0.75*3600 Joules = 2.7 kJ of energy</a:t>
            </a:r>
          </a:p>
          <a:p>
            <a:endParaRPr lang="en-US" sz="2400" dirty="0"/>
          </a:p>
          <a:p>
            <a:r>
              <a:rPr lang="en-US" sz="2400" dirty="0" smtClean="0"/>
              <a:t>Example of BLE current draw:</a:t>
            </a:r>
          </a:p>
          <a:p>
            <a:r>
              <a:rPr lang="en-US" sz="2400" dirty="0" smtClean="0"/>
              <a:t>Standby: 1 </a:t>
            </a:r>
            <a:r>
              <a:rPr lang="en-US" sz="2400" dirty="0" err="1" smtClean="0"/>
              <a:t>microAmp</a:t>
            </a:r>
            <a:r>
              <a:rPr lang="en-US" sz="2400" dirty="0" smtClean="0"/>
              <a:t> (typically in the 1-10 </a:t>
            </a:r>
            <a:r>
              <a:rPr lang="en-US" sz="2400" dirty="0" err="1" smtClean="0"/>
              <a:t>microAmp</a:t>
            </a:r>
            <a:r>
              <a:rPr lang="en-US" sz="2400" dirty="0" smtClean="0"/>
              <a:t> range)</a:t>
            </a:r>
          </a:p>
          <a:p>
            <a:r>
              <a:rPr lang="en-US" sz="2400" dirty="0" smtClean="0"/>
              <a:t>Receive (RX): 3.3 mA</a:t>
            </a:r>
          </a:p>
          <a:p>
            <a:r>
              <a:rPr lang="en-US" sz="2400" dirty="0" smtClean="0"/>
              <a:t>Transmit (TX): 4 mA</a:t>
            </a:r>
          </a:p>
          <a:p>
            <a:endParaRPr lang="en-US" sz="2400" dirty="0"/>
          </a:p>
          <a:p>
            <a:r>
              <a:rPr lang="en-US" sz="2400" dirty="0" smtClean="0"/>
              <a:t>Suppose device transmits every second: how long does the battery last?</a:t>
            </a:r>
          </a:p>
        </p:txBody>
      </p:sp>
    </p:spTree>
    <p:extLst>
      <p:ext uri="{BB962C8B-B14F-4D97-AF65-F5344CB8AC3E}">
        <p14:creationId xmlns:p14="http://schemas.microsoft.com/office/powerpoint/2010/main" val="361754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networking: “GLUE” for the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 smtClean="0"/>
              <a:t>IoT’s</a:t>
            </a:r>
            <a:r>
              <a:rPr lang="en-US" sz="2800" dirty="0" smtClean="0"/>
              <a:t> “technology push” from the convergence of 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800" dirty="0" smtClean="0"/>
              <a:t>Embedded computing 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/>
              <a:t>S</a:t>
            </a:r>
            <a:r>
              <a:rPr lang="en-US" sz="2800" dirty="0" smtClean="0"/>
              <a:t>ensing &amp; actuation</a:t>
            </a:r>
          </a:p>
          <a:p>
            <a:pPr lvl="1"/>
            <a:endParaRPr lang="en-US" sz="2800" b="1" dirty="0" smtClean="0"/>
          </a:p>
          <a:p>
            <a:pPr lvl="1"/>
            <a:r>
              <a:rPr lang="en-US" sz="2800" b="1" dirty="0"/>
              <a:t>W</a:t>
            </a:r>
            <a:r>
              <a:rPr lang="en-US" sz="2800" b="1" dirty="0" smtClean="0"/>
              <a:t>ireless networks</a:t>
            </a:r>
          </a:p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00389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1582400" cy="1325563"/>
          </a:xfrm>
        </p:spPr>
        <p:txBody>
          <a:bodyPr/>
          <a:lstStyle/>
          <a:p>
            <a:r>
              <a:rPr lang="en-US" dirty="0" smtClean="0"/>
              <a:t>Battery calculation (CONT.)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66884"/>
            <a:ext cx="55626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Consider an </a:t>
            </a:r>
            <a:r>
              <a:rPr lang="en-US" dirty="0" err="1" smtClean="0"/>
              <a:t>IoT</a:t>
            </a:r>
            <a:r>
              <a:rPr lang="en-US" dirty="0" smtClean="0"/>
              <a:t> system with coin-cell battery-powered nodes</a:t>
            </a:r>
          </a:p>
          <a:p>
            <a:r>
              <a:rPr lang="en-US" dirty="0" smtClean="0"/>
              <a:t>Battery: 250 </a:t>
            </a:r>
            <a:r>
              <a:rPr lang="en-US" dirty="0" err="1" smtClean="0"/>
              <a:t>mAh</a:t>
            </a:r>
            <a:r>
              <a:rPr lang="en-US" dirty="0" smtClean="0"/>
              <a:t> (milliamp-hours) capacity; 3 Volts</a:t>
            </a:r>
          </a:p>
          <a:p>
            <a:r>
              <a:rPr lang="en-US" dirty="0" smtClean="0"/>
              <a:t>Recall that power = voltage * current and energy = power * time</a:t>
            </a:r>
          </a:p>
          <a:p>
            <a:r>
              <a:rPr lang="en-US" dirty="0" smtClean="0"/>
              <a:t>So this battery has 0.75 amp-hour-volts = 0.75*3600 Joules = 2.7 kJ of energy</a:t>
            </a:r>
          </a:p>
          <a:p>
            <a:endParaRPr lang="en-US" dirty="0"/>
          </a:p>
          <a:p>
            <a:r>
              <a:rPr lang="en-US" dirty="0" smtClean="0"/>
              <a:t>Example of BLE current draw:</a:t>
            </a:r>
          </a:p>
          <a:p>
            <a:r>
              <a:rPr lang="en-US" dirty="0" smtClean="0"/>
              <a:t>Standby: 1 </a:t>
            </a:r>
            <a:r>
              <a:rPr lang="en-US" dirty="0" err="1" smtClean="0"/>
              <a:t>microAmp</a:t>
            </a:r>
            <a:r>
              <a:rPr lang="en-US" dirty="0" smtClean="0"/>
              <a:t> (typically in the 1-10 </a:t>
            </a:r>
            <a:r>
              <a:rPr lang="en-US" dirty="0" err="1" smtClean="0"/>
              <a:t>microAmp</a:t>
            </a:r>
            <a:r>
              <a:rPr lang="en-US" dirty="0" smtClean="0"/>
              <a:t> range)</a:t>
            </a:r>
          </a:p>
          <a:p>
            <a:r>
              <a:rPr lang="en-US" dirty="0" smtClean="0"/>
              <a:t>Receive (RX): 3.3 mA</a:t>
            </a:r>
          </a:p>
          <a:p>
            <a:r>
              <a:rPr lang="en-US" dirty="0" smtClean="0"/>
              <a:t>Transmit (TX): 4 mA</a:t>
            </a:r>
          </a:p>
          <a:p>
            <a:endParaRPr lang="en-US" dirty="0"/>
          </a:p>
          <a:p>
            <a:r>
              <a:rPr lang="en-US" dirty="0" smtClean="0"/>
              <a:t>Suppose device transmits every second: how long does the battery last?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400800" y="1295400"/>
            <a:ext cx="0" cy="441960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00800" y="5715000"/>
            <a:ext cx="5715000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00800" y="5638800"/>
            <a:ext cx="1905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305800" y="1524000"/>
            <a:ext cx="228600" cy="411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4400" y="15240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86800" y="1524000"/>
            <a:ext cx="228600" cy="411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915400" y="5638800"/>
            <a:ext cx="1905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0820400" y="1524000"/>
            <a:ext cx="228600" cy="411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049000" y="15240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201400" y="1524000"/>
            <a:ext cx="228600" cy="411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430000" y="5638800"/>
            <a:ext cx="60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84063" y="5269468"/>
            <a:ext cx="1416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microAmp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467600" y="1143000"/>
            <a:ext cx="2490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mA for 1 millisecond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763000" y="1487269"/>
            <a:ext cx="2342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1 millisecond?</a:t>
            </a:r>
          </a:p>
          <a:p>
            <a:r>
              <a:rPr lang="en-US" dirty="0" smtClean="0"/>
              <a:t>125 bytes @1 Mbit/s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calculation (Cont.)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29400" y="1524000"/>
            <a:ext cx="53878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Ramp-up and down: 1 </a:t>
            </a:r>
            <a:r>
              <a:rPr lang="en-US" dirty="0" err="1" smtClean="0"/>
              <a:t>milliAmp</a:t>
            </a:r>
            <a:r>
              <a:rPr lang="en-US" dirty="0" smtClean="0"/>
              <a:t> for 5 milliseconds</a:t>
            </a:r>
          </a:p>
          <a:p>
            <a:endParaRPr lang="en-US" dirty="0" smtClean="0"/>
          </a:p>
          <a:p>
            <a:r>
              <a:rPr lang="en-US" dirty="0" smtClean="0"/>
              <a:t>Over a 1 second interval, average current is:</a:t>
            </a:r>
          </a:p>
          <a:p>
            <a:r>
              <a:rPr lang="en-US" dirty="0" smtClean="0"/>
              <a:t>4 </a:t>
            </a:r>
            <a:r>
              <a:rPr lang="en-US" dirty="0" err="1" smtClean="0"/>
              <a:t>microAmps</a:t>
            </a:r>
            <a:r>
              <a:rPr lang="en-US" dirty="0" smtClean="0"/>
              <a:t> (</a:t>
            </a:r>
            <a:r>
              <a:rPr lang="en-US" dirty="0" err="1" smtClean="0"/>
              <a:t>xmit</a:t>
            </a:r>
            <a:r>
              <a:rPr lang="en-US" dirty="0" smtClean="0"/>
              <a:t>) + </a:t>
            </a:r>
            <a:br>
              <a:rPr lang="en-US" dirty="0" smtClean="0"/>
            </a:br>
            <a:r>
              <a:rPr lang="en-US" dirty="0" smtClean="0"/>
              <a:t>5 </a:t>
            </a:r>
            <a:r>
              <a:rPr lang="en-US" dirty="0" err="1" smtClean="0"/>
              <a:t>microAmps</a:t>
            </a:r>
            <a:r>
              <a:rPr lang="en-US" dirty="0" smtClean="0"/>
              <a:t> (ramping) + </a:t>
            </a:r>
            <a:br>
              <a:rPr lang="en-US" dirty="0" smtClean="0"/>
            </a:br>
            <a:r>
              <a:rPr lang="en-US" dirty="0" smtClean="0"/>
              <a:t>1 </a:t>
            </a:r>
            <a:r>
              <a:rPr lang="en-US" dirty="0" err="1" smtClean="0"/>
              <a:t>microAmp</a:t>
            </a:r>
            <a:r>
              <a:rPr lang="en-US" dirty="0" smtClean="0"/>
              <a:t> (standby)</a:t>
            </a:r>
          </a:p>
          <a:p>
            <a:r>
              <a:rPr lang="en-US" dirty="0" smtClean="0"/>
              <a:t>= 10 </a:t>
            </a:r>
            <a:r>
              <a:rPr lang="en-US" dirty="0" err="1" smtClean="0"/>
              <a:t>microAmps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Therefore, battery lifetime </a:t>
            </a:r>
          </a:p>
          <a:p>
            <a:r>
              <a:rPr lang="en-US" dirty="0" smtClean="0"/>
              <a:t>= 250 </a:t>
            </a:r>
            <a:r>
              <a:rPr lang="en-US" dirty="0" err="1" smtClean="0"/>
              <a:t>mAh</a:t>
            </a:r>
            <a:r>
              <a:rPr lang="en-US" dirty="0" smtClean="0"/>
              <a:t> / 10 </a:t>
            </a:r>
            <a:r>
              <a:rPr lang="en-US" dirty="0" err="1" smtClean="0"/>
              <a:t>microAmps</a:t>
            </a:r>
            <a:endParaRPr lang="en-US" dirty="0" smtClean="0"/>
          </a:p>
          <a:p>
            <a:r>
              <a:rPr lang="en-US" dirty="0" smtClean="0"/>
              <a:t>= 250 </a:t>
            </a:r>
            <a:r>
              <a:rPr lang="en-US" dirty="0" err="1" smtClean="0"/>
              <a:t>mAh</a:t>
            </a:r>
            <a:r>
              <a:rPr lang="en-US" dirty="0" smtClean="0"/>
              <a:t> / 0.01 mA</a:t>
            </a:r>
          </a:p>
          <a:p>
            <a:r>
              <a:rPr lang="en-US" dirty="0" smtClean="0"/>
              <a:t>= 25,000 hours </a:t>
            </a:r>
          </a:p>
          <a:p>
            <a:r>
              <a:rPr lang="en-US" dirty="0" smtClean="0"/>
              <a:t>= 2 years and 10 months</a:t>
            </a:r>
          </a:p>
          <a:p>
            <a:endParaRPr lang="en-US" dirty="0"/>
          </a:p>
          <a:p>
            <a:r>
              <a:rPr lang="en-US" dirty="0" smtClean="0"/>
              <a:t>This works because it’s sleeping most of the time!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71600"/>
            <a:ext cx="0" cy="441960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14400" y="5791200"/>
            <a:ext cx="5715000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14400" y="5715000"/>
            <a:ext cx="1905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819400" y="1600200"/>
            <a:ext cx="228600" cy="411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48000" y="16002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0" y="1600200"/>
            <a:ext cx="228600" cy="411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29000" y="5715000"/>
            <a:ext cx="1905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34000" y="1600200"/>
            <a:ext cx="228600" cy="411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62600" y="16002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15000" y="1600200"/>
            <a:ext cx="228600" cy="411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43600" y="5715000"/>
            <a:ext cx="60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97663" y="5345668"/>
            <a:ext cx="1416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microAmp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61739" y="1295400"/>
            <a:ext cx="309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</a:t>
            </a:r>
            <a:r>
              <a:rPr lang="en-US" dirty="0" err="1" smtClean="0"/>
              <a:t>milliAmp</a:t>
            </a:r>
            <a:r>
              <a:rPr lang="en-US" dirty="0" smtClean="0"/>
              <a:t> for 1 millisecond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76600" y="1563469"/>
            <a:ext cx="2342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1 millisecond?</a:t>
            </a:r>
          </a:p>
          <a:p>
            <a:r>
              <a:rPr lang="en-US" dirty="0" smtClean="0"/>
              <a:t>125 bytes @1 Mbit/s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“Gateway problem”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40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communication range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276600" y="3886200"/>
            <a:ext cx="1905000" cy="1752600"/>
          </a:xfrm>
          <a:prstGeom prst="line">
            <a:avLst/>
          </a:prstGeom>
          <a:ln>
            <a:solidFill>
              <a:srgbClr val="8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90800" y="5638800"/>
            <a:ext cx="3112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800000"/>
                </a:solidFill>
              </a:rPr>
              <a:t>Device-to-gateway range</a:t>
            </a:r>
            <a:endParaRPr lang="en-US" sz="2000" i="1" dirty="0">
              <a:solidFill>
                <a:srgbClr val="8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3745468"/>
            <a:ext cx="83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inches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0" y="4114800"/>
            <a:ext cx="132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b</a:t>
            </a:r>
            <a:r>
              <a:rPr lang="en-US" dirty="0" smtClean="0">
                <a:solidFill>
                  <a:srgbClr val="800000"/>
                </a:solidFill>
              </a:rPr>
              <a:t>ody/room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4876800"/>
            <a:ext cx="104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factory/</a:t>
            </a:r>
            <a:br>
              <a:rPr lang="en-US" dirty="0" smtClean="0">
                <a:solidFill>
                  <a:srgbClr val="800000"/>
                </a:solidFill>
              </a:rPr>
            </a:br>
            <a:r>
              <a:rPr lang="en-US" dirty="0" smtClean="0">
                <a:solidFill>
                  <a:srgbClr val="800000"/>
                </a:solidFill>
              </a:rPr>
              <a:t>campus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0" y="4355068"/>
            <a:ext cx="100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building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3200" y="5257800"/>
            <a:ext cx="72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m</a:t>
            </a:r>
            <a:r>
              <a:rPr lang="en-US" dirty="0" smtClean="0">
                <a:solidFill>
                  <a:srgbClr val="800000"/>
                </a:solidFill>
              </a:rPr>
              <a:t>iles</a:t>
            </a:r>
            <a:endParaRPr lang="en-US" dirty="0">
              <a:solidFill>
                <a:srgbClr val="8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181600" y="2895600"/>
            <a:ext cx="6860416" cy="1390710"/>
            <a:chOff x="5181600" y="2895600"/>
            <a:chExt cx="6860416" cy="1390710"/>
          </a:xfrm>
        </p:grpSpPr>
        <p:grpSp>
          <p:nvGrpSpPr>
            <p:cNvPr id="12" name="Group 11"/>
            <p:cNvGrpSpPr/>
            <p:nvPr/>
          </p:nvGrpSpPr>
          <p:grpSpPr>
            <a:xfrm>
              <a:off x="5181600" y="3886200"/>
              <a:ext cx="6860416" cy="400110"/>
              <a:chOff x="5181600" y="3886200"/>
              <a:chExt cx="6860416" cy="400110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5181600" y="3886200"/>
                <a:ext cx="2743200" cy="0"/>
              </a:xfrm>
              <a:prstGeom prst="line">
                <a:avLst/>
              </a:prstGeom>
              <a:ln>
                <a:solidFill>
                  <a:srgbClr val="008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7772400" y="3886200"/>
                <a:ext cx="42696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rgbClr val="008000"/>
                    </a:solidFill>
                  </a:rPr>
                  <a:t>Battery life (low-power operation)</a:t>
                </a:r>
                <a:endParaRPr lang="en-US" sz="2000" i="1" dirty="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486401" y="2895600"/>
              <a:ext cx="2502931" cy="1066799"/>
              <a:chOff x="5486401" y="2895600"/>
              <a:chExt cx="2502931" cy="1066799"/>
            </a:xfrm>
          </p:grpSpPr>
          <p:sp>
            <p:nvSpPr>
              <p:cNvPr id="14" name="TextBox 13"/>
              <p:cNvSpPr txBox="1"/>
              <p:nvPr/>
            </p:nvSpPr>
            <p:spPr>
              <a:xfrm rot="16200000">
                <a:off x="5299097" y="3405764"/>
                <a:ext cx="743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8000"/>
                    </a:solidFill>
                  </a:rPr>
                  <a:t>hours</a:t>
                </a:r>
                <a:endParaRPr lang="en-US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7284425" y="3231175"/>
                <a:ext cx="1040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8000"/>
                    </a:solidFill>
                  </a:rPr>
                  <a:t>20 years</a:t>
                </a:r>
                <a:endParaRPr lang="en-US" dirty="0">
                  <a:solidFill>
                    <a:srgbClr val="008000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505200" y="1447800"/>
            <a:ext cx="5571951" cy="2438400"/>
            <a:chOff x="3505200" y="1447800"/>
            <a:chExt cx="5571951" cy="2438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5181600" y="1828800"/>
              <a:ext cx="0" cy="2057400"/>
            </a:xfrm>
            <a:prstGeom prst="line">
              <a:avLst/>
            </a:prstGeom>
            <a:ln>
              <a:solidFill>
                <a:srgbClr val="0000F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029200" y="1447800"/>
              <a:ext cx="4047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Device’s data rate (“duty cycle”)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5200" y="1764268"/>
              <a:ext cx="174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</a:rPr>
                <a:t>Gbytes</a:t>
              </a:r>
              <a:r>
                <a:rPr lang="en-US" dirty="0" smtClean="0">
                  <a:solidFill>
                    <a:srgbClr val="0000FF"/>
                  </a:solidFill>
                </a:rPr>
                <a:t> per day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72811" y="3276600"/>
              <a:ext cx="158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b</a:t>
              </a:r>
              <a:r>
                <a:rPr lang="en-US" dirty="0" smtClean="0">
                  <a:solidFill>
                    <a:srgbClr val="0000FF"/>
                  </a:solidFill>
                </a:rPr>
                <a:t>ytes per day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25" name="Oval 24"/>
          <p:cNvSpPr/>
          <p:nvPr/>
        </p:nvSpPr>
        <p:spPr>
          <a:xfrm rot="1911160">
            <a:off x="2962647" y="4476563"/>
            <a:ext cx="2514600" cy="97164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85000"/>
                  <a:satMod val="100000"/>
                  <a:lumMod val="100000"/>
                  <a:alpha val="14000"/>
                </a:schemeClr>
              </a:gs>
              <a:gs pos="100000">
                <a:schemeClr val="accent1">
                  <a:tint val="90000"/>
                  <a:shade val="100000"/>
                  <a:satMod val="150000"/>
                  <a:lumMod val="100000"/>
                  <a:alpha val="1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1049000" cy="1325563"/>
          </a:xfrm>
        </p:spPr>
        <p:txBody>
          <a:bodyPr/>
          <a:lstStyle/>
          <a:p>
            <a:r>
              <a:rPr lang="en-US" dirty="0" smtClean="0"/>
              <a:t>EXTENDING RANGE: MESH NETWORKS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447800"/>
            <a:ext cx="517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1980s: DARPA packet radio networks</a:t>
            </a:r>
          </a:p>
        </p:txBody>
      </p:sp>
      <p:pic>
        <p:nvPicPr>
          <p:cNvPr id="4" name="Picture 3" descr="Screen Shot 2015-12-22 at 11.28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81200"/>
            <a:ext cx="3277136" cy="3962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172200" y="1447800"/>
            <a:ext cx="5706460" cy="4419600"/>
            <a:chOff x="6172200" y="1447800"/>
            <a:chExt cx="5706460" cy="4419600"/>
          </a:xfrm>
        </p:grpSpPr>
        <p:sp>
          <p:nvSpPr>
            <p:cNvPr id="5" name="TextBox 4"/>
            <p:cNvSpPr txBox="1"/>
            <p:nvPr/>
          </p:nvSpPr>
          <p:spPr>
            <a:xfrm>
              <a:off x="6172200" y="1447800"/>
              <a:ext cx="5706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1990s: mobile ad hoc networks (MANET)</a:t>
              </a:r>
            </a:p>
          </p:txBody>
        </p:sp>
        <p:pic>
          <p:nvPicPr>
            <p:cNvPr id="6" name="Picture 5" descr="Screen Shot 2015-12-22 at 11.34.5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1967507"/>
              <a:ext cx="3011675" cy="3899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28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4200" cy="1325563"/>
          </a:xfrm>
        </p:spPr>
        <p:txBody>
          <a:bodyPr/>
          <a:lstStyle/>
          <a:p>
            <a:r>
              <a:rPr lang="en-US" dirty="0" smtClean="0"/>
              <a:t>Extending range: mesh networks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1447800"/>
            <a:ext cx="5906579" cy="4419600"/>
            <a:chOff x="228600" y="1447800"/>
            <a:chExt cx="5906579" cy="4419600"/>
          </a:xfrm>
        </p:grpSpPr>
        <p:sp>
          <p:nvSpPr>
            <p:cNvPr id="3" name="TextBox 2"/>
            <p:cNvSpPr txBox="1"/>
            <p:nvPr/>
          </p:nvSpPr>
          <p:spPr>
            <a:xfrm>
              <a:off x="533400" y="1447800"/>
              <a:ext cx="4751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Late 90s, 2000s: Sensor networks</a:t>
              </a:r>
            </a:p>
          </p:txBody>
        </p:sp>
        <p:pic>
          <p:nvPicPr>
            <p:cNvPr id="5" name="Picture 4" descr="Screen Shot 2015-12-22 at 11.49.51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981200"/>
              <a:ext cx="2858579" cy="3886200"/>
            </a:xfrm>
            <a:prstGeom prst="rect">
              <a:avLst/>
            </a:prstGeom>
          </p:spPr>
        </p:pic>
        <p:pic>
          <p:nvPicPr>
            <p:cNvPr id="6" name="Picture 5" descr="Screen Shot 2015-12-22 at 11.52.1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981200"/>
              <a:ext cx="2895600" cy="370803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477000" y="1447800"/>
            <a:ext cx="5684520" cy="4343400"/>
            <a:chOff x="6477000" y="1447800"/>
            <a:chExt cx="5684520" cy="4343400"/>
          </a:xfrm>
        </p:grpSpPr>
        <p:sp>
          <p:nvSpPr>
            <p:cNvPr id="7" name="TextBox 6"/>
            <p:cNvSpPr txBox="1"/>
            <p:nvPr/>
          </p:nvSpPr>
          <p:spPr>
            <a:xfrm>
              <a:off x="6781800" y="1447800"/>
              <a:ext cx="48893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2000s: Mesh networks for Internet</a:t>
              </a:r>
            </a:p>
          </p:txBody>
        </p:sp>
        <p:pic>
          <p:nvPicPr>
            <p:cNvPr id="8" name="Picture 7" descr="Screen Shot 2015-12-22 at 11.54.44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1981200"/>
              <a:ext cx="3077474" cy="381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1200" y="2514600"/>
              <a:ext cx="2560320" cy="213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820400" cy="1325563"/>
          </a:xfrm>
        </p:spPr>
        <p:txBody>
          <a:bodyPr/>
          <a:lstStyle/>
          <a:p>
            <a:r>
              <a:rPr lang="en-US" dirty="0" smtClean="0"/>
              <a:t>Extending range: mesh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295400"/>
            <a:ext cx="4198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2010s: Mesh networks for </a:t>
            </a:r>
            <a:r>
              <a:rPr lang="en-US" sz="2400" dirty="0" err="1" smtClean="0"/>
              <a:t>IoT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86756"/>
            <a:ext cx="2286000" cy="2532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209800"/>
            <a:ext cx="5867400" cy="2177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2069068"/>
            <a:ext cx="87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Zigbee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1600200"/>
            <a:ext cx="35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6LoWPAN: IPv6 over low-power</a:t>
            </a:r>
            <a:br>
              <a:rPr lang="en-US" dirty="0" smtClean="0"/>
            </a:br>
            <a:r>
              <a:rPr lang="en-US" dirty="0" smtClean="0"/>
              <a:t>wireless personal area networks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62200" y="4800600"/>
            <a:ext cx="83154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 (typically) run over the 802.15.4 MAC standard</a:t>
            </a:r>
          </a:p>
          <a:p>
            <a:r>
              <a:rPr lang="en-US" dirty="0" smtClean="0"/>
              <a:t>Routing protocol with different metrics, such as “expected transmission time”</a:t>
            </a:r>
          </a:p>
          <a:p>
            <a:r>
              <a:rPr lang="en-US" dirty="0" smtClean="0"/>
              <a:t>Use case: devices communicating with gateway across multiple hops</a:t>
            </a:r>
          </a:p>
          <a:p>
            <a:r>
              <a:rPr lang="en-US" dirty="0" smtClean="0"/>
              <a:t>Node duty cycles higher, some nodes do much more work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05400" y="4371201"/>
            <a:ext cx="5723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http://processors.wiki.ti.com/index.php/Contiki-</a:t>
            </a:r>
            <a:r>
              <a:rPr lang="en-US" sz="1200" dirty="0" smtClean="0">
                <a:hlinkClick r:id="rId4"/>
              </a:rPr>
              <a:t>6LOWPAN</a:t>
            </a:r>
            <a:r>
              <a:rPr lang="en-US" sz="1200" dirty="0" smtClean="0"/>
              <a:t> (Creative commons)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006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Mesh routing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66884"/>
            <a:ext cx="1043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link delivers a packet with some probability</a:t>
            </a:r>
          </a:p>
          <a:p>
            <a:r>
              <a:rPr lang="en-US" sz="2400" dirty="0" smtClean="0"/>
              <a:t>What path should be used for a packet?</a:t>
            </a:r>
            <a:endParaRPr lang="en-US" sz="2400" dirty="0"/>
          </a:p>
        </p:txBody>
      </p:sp>
      <p:sp>
        <p:nvSpPr>
          <p:cNvPr id="5" name="Oval 4"/>
          <p:cNvSpPr/>
          <p:nvPr/>
        </p:nvSpPr>
        <p:spPr>
          <a:xfrm>
            <a:off x="609600" y="3429000"/>
            <a:ext cx="609600" cy="609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438400"/>
            <a:ext cx="12954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Gateway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828800" y="4191000"/>
            <a:ext cx="609600" cy="609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790700" y="2971800"/>
            <a:ext cx="266700" cy="114300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5" idx="4"/>
          </p:cNvCxnSpPr>
          <p:nvPr/>
        </p:nvCxnSpPr>
        <p:spPr>
          <a:xfrm flipH="1" flipV="1">
            <a:off x="914400" y="4038600"/>
            <a:ext cx="914400" cy="4572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</p:cNvCxnSpPr>
          <p:nvPr/>
        </p:nvCxnSpPr>
        <p:spPr>
          <a:xfrm flipV="1">
            <a:off x="914400" y="2971800"/>
            <a:ext cx="762000" cy="4572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000" y="3348335"/>
            <a:ext cx="692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75%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2895600"/>
            <a:ext cx="85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100%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09600" y="4191000"/>
            <a:ext cx="85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100%</a:t>
            </a:r>
            <a:endParaRPr lang="en-US" sz="24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4191000" y="2438400"/>
            <a:ext cx="2597167" cy="2971800"/>
            <a:chOff x="4495800" y="2438400"/>
            <a:chExt cx="2597167" cy="2971800"/>
          </a:xfrm>
        </p:grpSpPr>
        <p:sp>
          <p:nvSpPr>
            <p:cNvPr id="4" name="Oval 3"/>
            <p:cNvSpPr/>
            <p:nvPr/>
          </p:nvSpPr>
          <p:spPr>
            <a:xfrm>
              <a:off x="6248400" y="3657600"/>
              <a:ext cx="609600" cy="609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800600" y="3657600"/>
              <a:ext cx="609600" cy="609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105400" y="2438400"/>
              <a:ext cx="12954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Gateway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5486400" y="4800600"/>
              <a:ext cx="609600" cy="609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4" idx="2"/>
              <a:endCxn id="22" idx="4"/>
            </p:cNvCxnSpPr>
            <p:nvPr/>
          </p:nvCxnSpPr>
          <p:spPr>
            <a:xfrm flipH="1" flipV="1">
              <a:off x="5105400" y="4267200"/>
              <a:ext cx="381000" cy="838200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0"/>
              <a:endCxn id="23" idx="2"/>
            </p:cNvCxnSpPr>
            <p:nvPr/>
          </p:nvCxnSpPr>
          <p:spPr>
            <a:xfrm flipV="1">
              <a:off x="5105400" y="2895600"/>
              <a:ext cx="647700" cy="762000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400800" y="4491335"/>
              <a:ext cx="692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75%</a:t>
              </a:r>
              <a:endParaRPr lang="en-US" sz="2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8200" y="3043535"/>
              <a:ext cx="692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50%</a:t>
              </a:r>
              <a:endParaRPr lang="en-US" sz="2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95800" y="4495800"/>
              <a:ext cx="85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100%</a:t>
              </a:r>
              <a:endParaRPr lang="en-US" sz="2400" dirty="0"/>
            </a:p>
          </p:txBody>
        </p:sp>
        <p:cxnSp>
          <p:nvCxnSpPr>
            <p:cNvPr id="43" name="Straight Arrow Connector 42"/>
            <p:cNvCxnSpPr>
              <a:stCxn id="24" idx="6"/>
              <a:endCxn id="4" idx="4"/>
            </p:cNvCxnSpPr>
            <p:nvPr/>
          </p:nvCxnSpPr>
          <p:spPr>
            <a:xfrm flipV="1">
              <a:off x="6096000" y="4267200"/>
              <a:ext cx="457200" cy="838200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" idx="0"/>
            </p:cNvCxnSpPr>
            <p:nvPr/>
          </p:nvCxnSpPr>
          <p:spPr>
            <a:xfrm flipH="1" flipV="1">
              <a:off x="5943600" y="2895600"/>
              <a:ext cx="609600" cy="762000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6400800" y="3048000"/>
              <a:ext cx="692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75%</a:t>
              </a:r>
              <a:endParaRPr lang="en-US" sz="2400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7010400" y="2362200"/>
            <a:ext cx="518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ETX: Expected Transmission Count </a:t>
            </a:r>
          </a:p>
          <a:p>
            <a:r>
              <a:rPr lang="en-US" sz="2400" dirty="0" smtClean="0"/>
              <a:t>(expected </a:t>
            </a:r>
            <a:r>
              <a:rPr lang="en-US" sz="2400" dirty="0" err="1" smtClean="0"/>
              <a:t>tx</a:t>
            </a:r>
            <a:r>
              <a:rPr lang="en-US" sz="2400" dirty="0" smtClean="0"/>
              <a:t> time if link rate fixed)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On single link = </a:t>
            </a:r>
            <a:br>
              <a:rPr lang="en-US" sz="2400" dirty="0" smtClean="0"/>
            </a:br>
            <a:r>
              <a:rPr lang="en-US" sz="2400" dirty="0" smtClean="0"/>
              <a:t>   1 / Probability of packet delivery</a:t>
            </a:r>
          </a:p>
          <a:p>
            <a:endParaRPr lang="en-US" sz="2400" dirty="0" smtClean="0"/>
          </a:p>
          <a:p>
            <a:r>
              <a:rPr lang="en-US" sz="2400" dirty="0" smtClean="0"/>
              <a:t>Add for each link on path and pick smallest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469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longer range (city-scale)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276600" y="3886200"/>
            <a:ext cx="1905000" cy="1752600"/>
          </a:xfrm>
          <a:prstGeom prst="line">
            <a:avLst/>
          </a:prstGeom>
          <a:ln>
            <a:solidFill>
              <a:srgbClr val="8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90800" y="5638800"/>
            <a:ext cx="3112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800000"/>
                </a:solidFill>
              </a:rPr>
              <a:t>Device-to-gateway range</a:t>
            </a:r>
            <a:endParaRPr lang="en-US" sz="2000" i="1" dirty="0">
              <a:solidFill>
                <a:srgbClr val="8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3745468"/>
            <a:ext cx="83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inches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0" y="4114800"/>
            <a:ext cx="132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b</a:t>
            </a:r>
            <a:r>
              <a:rPr lang="en-US" dirty="0" smtClean="0">
                <a:solidFill>
                  <a:srgbClr val="800000"/>
                </a:solidFill>
              </a:rPr>
              <a:t>ody/room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4876800"/>
            <a:ext cx="104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factory/</a:t>
            </a:r>
            <a:br>
              <a:rPr lang="en-US" dirty="0" smtClean="0">
                <a:solidFill>
                  <a:srgbClr val="800000"/>
                </a:solidFill>
              </a:rPr>
            </a:br>
            <a:r>
              <a:rPr lang="en-US" dirty="0" smtClean="0">
                <a:solidFill>
                  <a:srgbClr val="800000"/>
                </a:solidFill>
              </a:rPr>
              <a:t>campus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0" y="4355068"/>
            <a:ext cx="100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building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3200" y="5257800"/>
            <a:ext cx="72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m</a:t>
            </a:r>
            <a:r>
              <a:rPr lang="en-US" dirty="0" smtClean="0">
                <a:solidFill>
                  <a:srgbClr val="800000"/>
                </a:solidFill>
              </a:rPr>
              <a:t>iles</a:t>
            </a:r>
            <a:endParaRPr lang="en-US" dirty="0">
              <a:solidFill>
                <a:srgbClr val="8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181600" y="2895600"/>
            <a:ext cx="6860416" cy="1390710"/>
            <a:chOff x="5181600" y="2895600"/>
            <a:chExt cx="6860416" cy="1390710"/>
          </a:xfrm>
        </p:grpSpPr>
        <p:grpSp>
          <p:nvGrpSpPr>
            <p:cNvPr id="12" name="Group 11"/>
            <p:cNvGrpSpPr/>
            <p:nvPr/>
          </p:nvGrpSpPr>
          <p:grpSpPr>
            <a:xfrm>
              <a:off x="5181600" y="3886200"/>
              <a:ext cx="6860416" cy="400110"/>
              <a:chOff x="5181600" y="3886200"/>
              <a:chExt cx="6860416" cy="400110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5181600" y="3886200"/>
                <a:ext cx="2743200" cy="0"/>
              </a:xfrm>
              <a:prstGeom prst="line">
                <a:avLst/>
              </a:prstGeom>
              <a:ln>
                <a:solidFill>
                  <a:srgbClr val="008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7772400" y="3886200"/>
                <a:ext cx="42696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rgbClr val="008000"/>
                    </a:solidFill>
                  </a:rPr>
                  <a:t>Battery life (low-power operation)</a:t>
                </a:r>
                <a:endParaRPr lang="en-US" sz="2000" i="1" dirty="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486401" y="2895600"/>
              <a:ext cx="2502931" cy="1066799"/>
              <a:chOff x="5486401" y="2895600"/>
              <a:chExt cx="2502931" cy="1066799"/>
            </a:xfrm>
          </p:grpSpPr>
          <p:sp>
            <p:nvSpPr>
              <p:cNvPr id="14" name="TextBox 13"/>
              <p:cNvSpPr txBox="1"/>
              <p:nvPr/>
            </p:nvSpPr>
            <p:spPr>
              <a:xfrm rot="16200000">
                <a:off x="5299097" y="3405764"/>
                <a:ext cx="743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8000"/>
                    </a:solidFill>
                  </a:rPr>
                  <a:t>hours</a:t>
                </a:r>
                <a:endParaRPr lang="en-US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7284425" y="3231175"/>
                <a:ext cx="1040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8000"/>
                    </a:solidFill>
                  </a:rPr>
                  <a:t>20 years</a:t>
                </a:r>
                <a:endParaRPr lang="en-US" dirty="0">
                  <a:solidFill>
                    <a:srgbClr val="008000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505200" y="1447800"/>
            <a:ext cx="5571951" cy="2438400"/>
            <a:chOff x="3505200" y="1447800"/>
            <a:chExt cx="5571951" cy="2438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5181600" y="1828800"/>
              <a:ext cx="0" cy="2057400"/>
            </a:xfrm>
            <a:prstGeom prst="line">
              <a:avLst/>
            </a:prstGeom>
            <a:ln>
              <a:solidFill>
                <a:srgbClr val="0000F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029200" y="1447800"/>
              <a:ext cx="4047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Device’s data rate (“duty cycle”)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5200" y="1764268"/>
              <a:ext cx="174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</a:rPr>
                <a:t>Gbytes</a:t>
              </a:r>
              <a:r>
                <a:rPr lang="en-US" dirty="0" smtClean="0">
                  <a:solidFill>
                    <a:srgbClr val="0000FF"/>
                  </a:solidFill>
                </a:rPr>
                <a:t> per day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72811" y="3276600"/>
              <a:ext cx="158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b</a:t>
              </a:r>
              <a:r>
                <a:rPr lang="en-US" dirty="0" smtClean="0">
                  <a:solidFill>
                    <a:srgbClr val="0000FF"/>
                  </a:solidFill>
                </a:rPr>
                <a:t>ytes per day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25" name="Oval 24"/>
          <p:cNvSpPr/>
          <p:nvPr/>
        </p:nvSpPr>
        <p:spPr>
          <a:xfrm rot="1911160">
            <a:off x="2048246" y="5086163"/>
            <a:ext cx="2514600" cy="97164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85000"/>
                  <a:satMod val="100000"/>
                  <a:lumMod val="100000"/>
                  <a:alpha val="14000"/>
                </a:schemeClr>
              </a:gs>
              <a:gs pos="100000">
                <a:schemeClr val="accent1">
                  <a:tint val="90000"/>
                  <a:shade val="100000"/>
                  <a:satMod val="150000"/>
                  <a:lumMod val="100000"/>
                  <a:alpha val="1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the internet is miles away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3429000"/>
            <a:ext cx="3203863" cy="2209800"/>
          </a:xfrm>
          <a:prstGeom prst="rect">
            <a:avLst/>
          </a:prstGeom>
          <a:noFill/>
          <a:ln w="28575" cmpd="sng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6" name="Picture 5" descr="cartel_ar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5715000" cy="46027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6600" y="1431429"/>
            <a:ext cx="49606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mobile devices</a:t>
            </a:r>
          </a:p>
          <a:p>
            <a:r>
              <a:rPr lang="en-US" sz="2800" dirty="0" smtClean="0"/>
              <a:t>as </a:t>
            </a:r>
            <a:r>
              <a:rPr lang="en-US" sz="2800" b="1" dirty="0" smtClean="0"/>
              <a:t>data mules</a:t>
            </a:r>
          </a:p>
          <a:p>
            <a:r>
              <a:rPr lang="en-US" sz="2800" dirty="0" smtClean="0"/>
              <a:t>Trade-off: delay</a:t>
            </a:r>
          </a:p>
          <a:p>
            <a:r>
              <a:rPr lang="en-US" sz="2800" dirty="0" smtClean="0"/>
              <a:t>Delay-tolerant network (DTN)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89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connectivity soup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12800" y="4876800"/>
            <a:ext cx="1701800" cy="721929"/>
            <a:chOff x="914400" y="1752600"/>
            <a:chExt cx="1701800" cy="72192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1752600"/>
              <a:ext cx="1701800" cy="455839"/>
            </a:xfrm>
            <a:prstGeom prst="rect">
              <a:avLst/>
            </a:prstGeom>
          </p:spPr>
        </p:pic>
        <p:pic>
          <p:nvPicPr>
            <p:cNvPr id="8" name="Picture 7" descr="Screen Shot 2015-12-22 at 1.48.5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209800"/>
              <a:ext cx="1574800" cy="26472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4876800"/>
            <a:ext cx="2365887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600" y="4800600"/>
            <a:ext cx="1625600" cy="6615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1524000"/>
            <a:ext cx="1422400" cy="528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524000"/>
            <a:ext cx="1714500" cy="6400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1524000"/>
            <a:ext cx="1346200" cy="8121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00" y="1524000"/>
            <a:ext cx="1536700" cy="849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6400" y="3886200"/>
            <a:ext cx="1955800" cy="4802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0" y="3810000"/>
            <a:ext cx="1447800" cy="6545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800" y="1524000"/>
            <a:ext cx="762000" cy="762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400" y="1524000"/>
            <a:ext cx="1473200" cy="5943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2600" y="3352800"/>
            <a:ext cx="1688805" cy="14523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9800" y="3733800"/>
            <a:ext cx="1409700" cy="7601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0" y="3276600"/>
            <a:ext cx="1603225" cy="1600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810000"/>
            <a:ext cx="927100" cy="4475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56000" y="5034104"/>
            <a:ext cx="2235200" cy="5284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2743200"/>
            <a:ext cx="1811454" cy="546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67200" y="2667000"/>
            <a:ext cx="1828800" cy="76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0" y="2819400"/>
            <a:ext cx="1582008" cy="4401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34400" y="2743200"/>
            <a:ext cx="1434306" cy="660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200" y="2743200"/>
            <a:ext cx="977900" cy="5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want long range and low delay?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870769"/>
            <a:ext cx="99245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“Long-range </a:t>
            </a:r>
            <a:r>
              <a:rPr lang="en-US" sz="2800" dirty="0" err="1" smtClean="0"/>
              <a:t>IoT</a:t>
            </a:r>
            <a:r>
              <a:rPr lang="en-US" sz="2800" dirty="0" smtClean="0"/>
              <a:t> networks”</a:t>
            </a:r>
            <a:endParaRPr lang="en-US" sz="2800" dirty="0"/>
          </a:p>
          <a:p>
            <a:r>
              <a:rPr lang="en-US" sz="2800" dirty="0" smtClean="0"/>
              <a:t>Examples: </a:t>
            </a:r>
            <a:r>
              <a:rPr lang="en-US" sz="2800" dirty="0" err="1" smtClean="0"/>
              <a:t>Sigfox</a:t>
            </a:r>
            <a:r>
              <a:rPr lang="en-US" sz="2800" dirty="0" smtClean="0"/>
              <a:t>, </a:t>
            </a:r>
            <a:r>
              <a:rPr lang="en-US" sz="2800" dirty="0" err="1" smtClean="0"/>
              <a:t>LoRaWAN</a:t>
            </a:r>
            <a:r>
              <a:rPr lang="en-US" sz="2800" dirty="0" smtClean="0"/>
              <a:t>, cellular </a:t>
            </a:r>
            <a:r>
              <a:rPr lang="en-US" sz="2800" dirty="0" err="1" smtClean="0"/>
              <a:t>IoT</a:t>
            </a:r>
            <a:r>
              <a:rPr lang="en-US" sz="2800" dirty="0" smtClean="0"/>
              <a:t> proposals</a:t>
            </a:r>
            <a:br>
              <a:rPr lang="en-US" sz="2800" dirty="0" smtClean="0"/>
            </a:br>
            <a:r>
              <a:rPr lang="en-US" sz="2800" dirty="0" smtClean="0"/>
              <a:t>(narrowband LTE, etc.)</a:t>
            </a:r>
          </a:p>
          <a:p>
            <a:endParaRPr lang="en-US" sz="2800" dirty="0" smtClean="0"/>
          </a:p>
          <a:p>
            <a:r>
              <a:rPr lang="en-US" sz="2800" dirty="0" smtClean="0"/>
              <a:t>Low-power designs (months to years of battery life)</a:t>
            </a:r>
          </a:p>
          <a:p>
            <a:endParaRPr lang="en-US" sz="2800" dirty="0" smtClean="0"/>
          </a:p>
          <a:p>
            <a:r>
              <a:rPr lang="en-US" sz="2800" b="1" dirty="0" smtClean="0"/>
              <a:t>Low or ultra-low throughput </a:t>
            </a:r>
            <a:r>
              <a:rPr lang="en-US" sz="2800" dirty="0" smtClean="0"/>
              <a:t>(a few bytes per day</a:t>
            </a:r>
            <a:r>
              <a:rPr lang="en-US" sz="2800" dirty="0"/>
              <a:t>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dirty="0" smtClean="0"/>
              <a:t>achieve long-enough battery life at a rate of a few kbps)</a:t>
            </a:r>
            <a:endParaRPr lang="en-US" sz="2800" dirty="0"/>
          </a:p>
          <a:p>
            <a:r>
              <a:rPr lang="en-US" sz="2800" dirty="0" smtClean="0"/>
              <a:t>Networks like </a:t>
            </a:r>
            <a:r>
              <a:rPr lang="en-US" sz="2800" dirty="0" err="1" smtClean="0"/>
              <a:t>LoRaWAN</a:t>
            </a:r>
            <a:r>
              <a:rPr lang="en-US" sz="2800" dirty="0" smtClean="0"/>
              <a:t> also include localization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1374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want long range and low delay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870769"/>
            <a:ext cx="9811600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Second choice: Cellular (of course!)</a:t>
            </a:r>
            <a:endParaRPr lang="en-US" sz="2800" dirty="0"/>
          </a:p>
          <a:p>
            <a:r>
              <a:rPr lang="en-US" sz="2800" dirty="0" smtClean="0"/>
              <a:t>Examples: LTE/4G, 3G, etc.</a:t>
            </a:r>
          </a:p>
          <a:p>
            <a:endParaRPr lang="en-US" sz="2800" dirty="0" smtClean="0"/>
          </a:p>
          <a:p>
            <a:r>
              <a:rPr lang="en-US" sz="2800" dirty="0" smtClean="0"/>
              <a:t>High-power consumption, so only when power isn’t an issue</a:t>
            </a:r>
          </a:p>
          <a:p>
            <a:endParaRPr lang="en-US" sz="2800" dirty="0" smtClean="0"/>
          </a:p>
          <a:p>
            <a:r>
              <a:rPr lang="en-US" sz="2800" dirty="0" smtClean="0"/>
              <a:t>Delay still a concern for </a:t>
            </a:r>
            <a:r>
              <a:rPr lang="en-US" sz="2800" b="1" dirty="0" smtClean="0"/>
              <a:t>data-intensive, latency-sensitive</a:t>
            </a:r>
            <a:br>
              <a:rPr lang="en-US" sz="2800" b="1" dirty="0" smtClean="0"/>
            </a:br>
            <a:r>
              <a:rPr lang="en-US" sz="2800" b="1" dirty="0" smtClean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49621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recognition apps</a:t>
            </a:r>
            <a:endParaRPr lang="en-US" dirty="0"/>
          </a:p>
        </p:txBody>
      </p:sp>
      <p:grpSp>
        <p:nvGrpSpPr>
          <p:cNvPr id="3" name="群組 17"/>
          <p:cNvGrpSpPr/>
          <p:nvPr/>
        </p:nvGrpSpPr>
        <p:grpSpPr>
          <a:xfrm>
            <a:off x="463440" y="4123226"/>
            <a:ext cx="5378560" cy="2532606"/>
            <a:chOff x="347580" y="4123226"/>
            <a:chExt cx="4033920" cy="2532606"/>
          </a:xfrm>
        </p:grpSpPr>
        <p:pic>
          <p:nvPicPr>
            <p:cNvPr id="4" name="Picture 2" descr="viewdle screenshot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" r="2199"/>
            <a:stretch/>
          </p:blipFill>
          <p:spPr bwMode="auto">
            <a:xfrm>
              <a:off x="347580" y="4123226"/>
              <a:ext cx="4033920" cy="2186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6"/>
            <p:cNvSpPr txBox="1"/>
            <p:nvPr/>
          </p:nvSpPr>
          <p:spPr>
            <a:xfrm>
              <a:off x="1397000" y="6286500"/>
              <a:ext cx="141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/>
                  </a:solidFill>
                  <a:latin typeface="Corbel" pitchFamily="34" charset="0"/>
                </a:rPr>
                <a:t>Face Recognition</a:t>
              </a:r>
              <a:endParaRPr lang="zh-TW" altLang="en-US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</p:grpSp>
      <p:grpSp>
        <p:nvGrpSpPr>
          <p:cNvPr id="6" name="群組 16"/>
          <p:cNvGrpSpPr/>
          <p:nvPr/>
        </p:nvGrpSpPr>
        <p:grpSpPr>
          <a:xfrm>
            <a:off x="6451600" y="1342940"/>
            <a:ext cx="5050365" cy="2658592"/>
            <a:chOff x="4838700" y="1342940"/>
            <a:chExt cx="3787774" cy="2658592"/>
          </a:xfrm>
        </p:grpSpPr>
        <p:pic>
          <p:nvPicPr>
            <p:cNvPr id="7" name="Picture 6" descr="http://www.augmentedrealitytrends.com/wp-content/uploads/2013/07/IBM-Augmented-Reality-App.jpg"/>
            <p:cNvPicPr>
              <a:picLocks noChangeAspect="1" noChangeArrowheads="1"/>
            </p:cNvPicPr>
            <p:nvPr/>
          </p:nvPicPr>
          <p:blipFill>
            <a:blip r:embed="rId3" cstate="print"/>
            <a:srcRect b="18969"/>
            <a:stretch>
              <a:fillRect/>
            </a:stretch>
          </p:blipFill>
          <p:spPr bwMode="auto">
            <a:xfrm>
              <a:off x="4838700" y="1342940"/>
              <a:ext cx="3787774" cy="2301959"/>
            </a:xfrm>
            <a:prstGeom prst="rect">
              <a:avLst/>
            </a:prstGeom>
            <a:noFill/>
          </p:spPr>
        </p:pic>
        <p:sp>
          <p:nvSpPr>
            <p:cNvPr id="8" name="文字方塊 12"/>
            <p:cNvSpPr txBox="1"/>
            <p:nvPr/>
          </p:nvSpPr>
          <p:spPr>
            <a:xfrm>
              <a:off x="5334000" y="3632200"/>
              <a:ext cx="2334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/>
                  </a:solidFill>
                  <a:latin typeface="Corbel" pitchFamily="34" charset="0"/>
                </a:rPr>
                <a:t>Augmented Reality Shopping </a:t>
              </a:r>
              <a:endParaRPr lang="zh-TW" altLang="en-US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</p:grpSp>
      <p:grpSp>
        <p:nvGrpSpPr>
          <p:cNvPr id="9" name="群組 18"/>
          <p:cNvGrpSpPr/>
          <p:nvPr/>
        </p:nvGrpSpPr>
        <p:grpSpPr>
          <a:xfrm>
            <a:off x="6519333" y="4082924"/>
            <a:ext cx="5221528" cy="2623708"/>
            <a:chOff x="4889500" y="4082924"/>
            <a:chExt cx="3916146" cy="2623708"/>
          </a:xfrm>
        </p:grpSpPr>
        <p:pic>
          <p:nvPicPr>
            <p:cNvPr id="10" name="Picture 18" descr="http://www.secretsofthefed.com/wp-content/uploads/2012/11/nokia_city_lens-625x373-c.jpe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500" y="4082924"/>
              <a:ext cx="3916146" cy="2276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3"/>
            <p:cNvSpPr txBox="1"/>
            <p:nvPr/>
          </p:nvSpPr>
          <p:spPr>
            <a:xfrm>
              <a:off x="5322172" y="6337300"/>
              <a:ext cx="2461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/>
                  </a:solidFill>
                  <a:latin typeface="Corbel" pitchFamily="34" charset="0"/>
                </a:rPr>
                <a:t>Augmented Reality Tourist App</a:t>
              </a:r>
              <a:endParaRPr lang="zh-TW" altLang="en-US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</p:grpSp>
      <p:grpSp>
        <p:nvGrpSpPr>
          <p:cNvPr id="12" name="群組 15"/>
          <p:cNvGrpSpPr/>
          <p:nvPr/>
        </p:nvGrpSpPr>
        <p:grpSpPr>
          <a:xfrm>
            <a:off x="406401" y="1371600"/>
            <a:ext cx="5408759" cy="2604533"/>
            <a:chOff x="304800" y="1371599"/>
            <a:chExt cx="4056569" cy="2604533"/>
          </a:xfrm>
        </p:grpSpPr>
        <p:pic>
          <p:nvPicPr>
            <p:cNvPr id="13" name="Picture 2" descr="Augmented reality in car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83866"/>
              <a:ext cx="4056569" cy="2237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字方塊 5"/>
            <p:cNvSpPr txBox="1"/>
            <p:nvPr/>
          </p:nvSpPr>
          <p:spPr>
            <a:xfrm>
              <a:off x="1549400" y="3606800"/>
              <a:ext cx="1417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/>
                  </a:solidFill>
                  <a:latin typeface="Corbel" pitchFamily="34" charset="0"/>
                </a:rPr>
                <a:t>Driver Assistance</a:t>
              </a:r>
              <a:endParaRPr lang="zh-TW" altLang="en-US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907622" y="1371599"/>
              <a:ext cx="766413" cy="461665"/>
            </a:xfrm>
            <a:prstGeom prst="rect">
              <a:avLst/>
            </a:prstGeom>
            <a:solidFill>
              <a:srgbClr val="000000">
                <a:alpha val="3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</a:rPr>
                <a:t>SLOW</a:t>
              </a:r>
              <a:endPara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50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Glimpse: continuous real-time recognition</a:t>
            </a:r>
            <a:endParaRPr lang="en-US" dirty="0"/>
          </a:p>
        </p:txBody>
      </p:sp>
      <p:sp>
        <p:nvSpPr>
          <p:cNvPr id="3" name="Content Placeholder 9"/>
          <p:cNvSpPr txBox="1">
            <a:spLocks/>
          </p:cNvSpPr>
          <p:nvPr/>
        </p:nvSpPr>
        <p:spPr>
          <a:xfrm>
            <a:off x="812800" y="1869281"/>
            <a:ext cx="1061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lvl="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Trebuchet MS"/>
                <a:cs typeface="Trebuchet MS"/>
              </a:rPr>
              <a:t>Continuous, real-time object recognition on mobile </a:t>
            </a:r>
            <a:r>
              <a:rPr lang="en-US" sz="2800" dirty="0" smtClean="0">
                <a:latin typeface="Trebuchet MS"/>
                <a:cs typeface="Trebuchet MS"/>
              </a:rPr>
              <a:t>devices in </a:t>
            </a:r>
            <a:r>
              <a:rPr lang="en-US" sz="2800" dirty="0">
                <a:latin typeface="Trebuchet MS"/>
                <a:cs typeface="Trebuchet MS"/>
              </a:rPr>
              <a:t>a video stream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rebuchet MS"/>
                <a:cs typeface="Trebuchet MS"/>
              </a:rPr>
              <a:t>Continuously </a:t>
            </a:r>
            <a:r>
              <a:rPr lang="en-US" altLang="zh-TW" sz="2800" b="1" i="1" dirty="0" smtClean="0">
                <a:latin typeface="Trebuchet MS"/>
                <a:cs typeface="Trebuchet MS"/>
              </a:rPr>
              <a:t>identify</a:t>
            </a:r>
            <a:r>
              <a:rPr lang="en-US" altLang="zh-TW" sz="2800" dirty="0" smtClean="0">
                <a:latin typeface="Trebuchet MS"/>
                <a:cs typeface="Trebuchet MS"/>
              </a:rPr>
              <a:t> and </a:t>
            </a:r>
            <a:r>
              <a:rPr lang="en-US" altLang="zh-TW" sz="2800" b="1" i="1" dirty="0" smtClean="0">
                <a:latin typeface="Trebuchet MS"/>
                <a:cs typeface="Trebuchet MS"/>
              </a:rPr>
              <a:t>locate</a:t>
            </a:r>
            <a:r>
              <a:rPr lang="en-US" altLang="zh-TW" sz="2800" i="1" dirty="0" smtClean="0">
                <a:latin typeface="Trebuchet MS"/>
                <a:cs typeface="Trebuchet MS"/>
              </a:rPr>
              <a:t> </a:t>
            </a:r>
            <a:r>
              <a:rPr lang="en-US" altLang="zh-TW" sz="2800" dirty="0" smtClean="0">
                <a:latin typeface="Trebuchet MS"/>
                <a:cs typeface="Trebuchet MS"/>
              </a:rPr>
              <a:t>objects in each frame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42" y="3767836"/>
            <a:ext cx="2584703" cy="1453896"/>
          </a:xfrm>
          <a:prstGeom prst="rect">
            <a:avLst/>
          </a:prstGeom>
        </p:spPr>
      </p:pic>
      <p:pic>
        <p:nvPicPr>
          <p:cNvPr id="5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27" y="3760614"/>
            <a:ext cx="2584704" cy="1453896"/>
          </a:xfrm>
          <a:prstGeom prst="rect">
            <a:avLst/>
          </a:prstGeom>
        </p:spPr>
      </p:pic>
      <p:pic>
        <p:nvPicPr>
          <p:cNvPr id="6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4" y="3760614"/>
            <a:ext cx="2584704" cy="1453896"/>
          </a:xfrm>
          <a:prstGeom prst="rect">
            <a:avLst/>
          </a:prstGeom>
        </p:spPr>
      </p:pic>
      <p:sp>
        <p:nvSpPr>
          <p:cNvPr id="7" name="Right Arrow 30"/>
          <p:cNvSpPr/>
          <p:nvPr/>
        </p:nvSpPr>
        <p:spPr>
          <a:xfrm>
            <a:off x="2967329" y="4411728"/>
            <a:ext cx="294199" cy="1516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38"/>
          <p:cNvSpPr/>
          <p:nvPr/>
        </p:nvSpPr>
        <p:spPr>
          <a:xfrm>
            <a:off x="5846231" y="4411728"/>
            <a:ext cx="294199" cy="1516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39"/>
          <p:cNvSpPr/>
          <p:nvPr/>
        </p:nvSpPr>
        <p:spPr>
          <a:xfrm>
            <a:off x="8725134" y="4411728"/>
            <a:ext cx="294199" cy="1516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29" y="3758211"/>
            <a:ext cx="2584704" cy="1453896"/>
          </a:xfrm>
          <a:prstGeom prst="rect">
            <a:avLst/>
          </a:prstGeom>
        </p:spPr>
      </p:pic>
      <p:sp>
        <p:nvSpPr>
          <p:cNvPr id="11" name="Rectangle 11"/>
          <p:cNvSpPr/>
          <p:nvPr/>
        </p:nvSpPr>
        <p:spPr>
          <a:xfrm>
            <a:off x="1570367" y="4320894"/>
            <a:ext cx="428871" cy="342900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/>
          <p:cNvSpPr/>
          <p:nvPr/>
        </p:nvSpPr>
        <p:spPr>
          <a:xfrm>
            <a:off x="4243010" y="4341763"/>
            <a:ext cx="428871" cy="342900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/>
          <p:cNvSpPr/>
          <p:nvPr/>
        </p:nvSpPr>
        <p:spPr>
          <a:xfrm>
            <a:off x="6786271" y="4344165"/>
            <a:ext cx="347045" cy="342900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/>
          <p:cNvSpPr/>
          <p:nvPr/>
        </p:nvSpPr>
        <p:spPr>
          <a:xfrm>
            <a:off x="5422873" y="4270875"/>
            <a:ext cx="428871" cy="3429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5"/>
          <p:cNvSpPr/>
          <p:nvPr/>
        </p:nvSpPr>
        <p:spPr>
          <a:xfrm>
            <a:off x="8077074" y="4310049"/>
            <a:ext cx="428871" cy="3429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7"/>
          <p:cNvSpPr/>
          <p:nvPr/>
        </p:nvSpPr>
        <p:spPr>
          <a:xfrm>
            <a:off x="10628339" y="4208623"/>
            <a:ext cx="428871" cy="3429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8"/>
          <p:cNvSpPr txBox="1"/>
          <p:nvPr/>
        </p:nvSpPr>
        <p:spPr>
          <a:xfrm>
            <a:off x="1397975" y="4629937"/>
            <a:ext cx="69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5170037" y="4580742"/>
            <a:ext cx="56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4098995" y="4613775"/>
            <a:ext cx="69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21"/>
          <p:cNvSpPr txBox="1"/>
          <p:nvPr/>
        </p:nvSpPr>
        <p:spPr>
          <a:xfrm>
            <a:off x="7928220" y="4613775"/>
            <a:ext cx="56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10511601" y="4514492"/>
            <a:ext cx="56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35"/>
          <p:cNvSpPr txBox="1"/>
          <p:nvPr/>
        </p:nvSpPr>
        <p:spPr>
          <a:xfrm>
            <a:off x="6608524" y="4633637"/>
            <a:ext cx="69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36"/>
          <p:cNvSpPr/>
          <p:nvPr/>
        </p:nvSpPr>
        <p:spPr>
          <a:xfrm>
            <a:off x="9068668" y="4246768"/>
            <a:ext cx="347045" cy="342900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37"/>
          <p:cNvSpPr txBox="1"/>
          <p:nvPr/>
        </p:nvSpPr>
        <p:spPr>
          <a:xfrm>
            <a:off x="8943575" y="4567758"/>
            <a:ext cx="69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6169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The Internet of Things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362200" y="5486400"/>
            <a:ext cx="77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T. Chen, L. </a:t>
            </a:r>
            <a:r>
              <a:rPr lang="en-US" dirty="0" err="1" smtClean="0"/>
              <a:t>Ravindranath</a:t>
            </a:r>
            <a:r>
              <a:rPr lang="en-US" dirty="0" smtClean="0"/>
              <a:t>, S. Deng, P. </a:t>
            </a:r>
            <a:r>
              <a:rPr lang="en-US" dirty="0" err="1" smtClean="0"/>
              <a:t>Bahl</a:t>
            </a:r>
            <a:r>
              <a:rPr lang="en-US" dirty="0" smtClean="0"/>
              <a:t>, H. Balakrishnan, </a:t>
            </a:r>
            <a:r>
              <a:rPr lang="en-US" dirty="0" err="1" smtClean="0"/>
              <a:t>SenSys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3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12" grpId="0" animBg="1"/>
      <p:bldP spid="14" grpId="0" animBg="1"/>
      <p:bldP spid="16" grpId="0" animBg="1"/>
      <p:bldP spid="18" grpId="0"/>
      <p:bldP spid="19" grpId="0"/>
      <p:bldP spid="21" grpId="0"/>
      <p:bldP spid="23" grpId="0" animBg="1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 pipeline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93662" y="1559524"/>
            <a:ext cx="1727073" cy="7462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Corbel" pitchFamily="34" charset="0"/>
              </a:rPr>
              <a:t>Detection</a:t>
            </a:r>
            <a:endParaRPr lang="en-US" sz="2000" b="1" dirty="0">
              <a:solidFill>
                <a:schemeClr val="tx1"/>
              </a:solidFill>
              <a:latin typeface="Corbe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73563" y="1544143"/>
            <a:ext cx="1993296" cy="7270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Corbel" pitchFamily="34" charset="0"/>
              </a:rPr>
              <a:t>Feature Extraction</a:t>
            </a:r>
            <a:endParaRPr lang="en-US" sz="2000" b="1" dirty="0">
              <a:solidFill>
                <a:schemeClr val="tx1"/>
              </a:solidFill>
              <a:latin typeface="Corbe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44116" y="1550346"/>
            <a:ext cx="2090056" cy="7270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  <a:latin typeface="Corbel" pitchFamily="34" charset="0"/>
              </a:rPr>
              <a:t>Classification</a:t>
            </a:r>
            <a:endParaRPr lang="en-US" sz="1900" b="1" dirty="0">
              <a:solidFill>
                <a:schemeClr val="tx1"/>
              </a:solidFill>
              <a:latin typeface="Corbe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151618" y="1932641"/>
            <a:ext cx="74204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3"/>
            <a:endCxn id="28" idx="1"/>
          </p:cNvCxnSpPr>
          <p:nvPr/>
        </p:nvCxnSpPr>
        <p:spPr>
          <a:xfrm>
            <a:off x="6966859" y="1907660"/>
            <a:ext cx="1277257" cy="62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7" idx="1"/>
          </p:cNvCxnSpPr>
          <p:nvPr/>
        </p:nvCxnSpPr>
        <p:spPr>
          <a:xfrm>
            <a:off x="3599613" y="1907659"/>
            <a:ext cx="137395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51618" y="1932642"/>
            <a:ext cx="1" cy="5445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941073" y="1907658"/>
            <a:ext cx="0" cy="458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" idx="3"/>
          </p:cNvCxnSpPr>
          <p:nvPr/>
        </p:nvCxnSpPr>
        <p:spPr>
          <a:xfrm>
            <a:off x="10334172" y="1913862"/>
            <a:ext cx="6069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 descr="https://smreeper.files.wordpress.com/2011/04/stop-sign.jpg"/>
          <p:cNvPicPr>
            <a:picLocks noChangeAspect="1" noChangeArrowheads="1"/>
          </p:cNvPicPr>
          <p:nvPr/>
        </p:nvPicPr>
        <p:blipFill>
          <a:blip r:embed="rId2" cstate="print"/>
          <a:srcRect l="25966" t="14405" r="7741" b="12357"/>
          <a:stretch>
            <a:fillRect/>
          </a:stretch>
        </p:blipFill>
        <p:spPr bwMode="auto">
          <a:xfrm>
            <a:off x="6415260" y="2370072"/>
            <a:ext cx="2378424" cy="1970692"/>
          </a:xfrm>
          <a:prstGeom prst="rect">
            <a:avLst/>
          </a:prstGeom>
          <a:noFill/>
        </p:spPr>
      </p:pic>
      <p:pic>
        <p:nvPicPr>
          <p:cNvPr id="36" name="Picture 4" descr="https://smreeper.files.wordpress.com/2011/04/stop-sign.jpg"/>
          <p:cNvPicPr>
            <a:picLocks noChangeAspect="1" noChangeArrowheads="1"/>
          </p:cNvPicPr>
          <p:nvPr/>
        </p:nvPicPr>
        <p:blipFill>
          <a:blip r:embed="rId2" cstate="print"/>
          <a:srcRect l="25966" t="14405" r="7741" b="12357"/>
          <a:stretch>
            <a:fillRect/>
          </a:stretch>
        </p:blipFill>
        <p:spPr bwMode="auto">
          <a:xfrm>
            <a:off x="3185051" y="2359562"/>
            <a:ext cx="2378424" cy="1970692"/>
          </a:xfrm>
          <a:prstGeom prst="rect">
            <a:avLst/>
          </a:prstGeom>
          <a:noFill/>
        </p:spPr>
      </p:pic>
      <p:grpSp>
        <p:nvGrpSpPr>
          <p:cNvPr id="37" name="Group 12"/>
          <p:cNvGrpSpPr/>
          <p:nvPr/>
        </p:nvGrpSpPr>
        <p:grpSpPr>
          <a:xfrm rot="5400000">
            <a:off x="7623630" y="2710302"/>
            <a:ext cx="171778" cy="174939"/>
            <a:chOff x="5524199" y="3377504"/>
            <a:chExt cx="409247" cy="301752"/>
          </a:xfrm>
        </p:grpSpPr>
        <p:sp>
          <p:nvSpPr>
            <p:cNvPr id="38" name="Rectangle 35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39" name="Straight Connector 36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7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38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39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0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21"/>
          <p:cNvGrpSpPr/>
          <p:nvPr/>
        </p:nvGrpSpPr>
        <p:grpSpPr>
          <a:xfrm rot="5400000">
            <a:off x="7440967" y="2710302"/>
            <a:ext cx="171778" cy="174939"/>
            <a:chOff x="5524199" y="3377504"/>
            <a:chExt cx="409247" cy="301752"/>
          </a:xfrm>
        </p:grpSpPr>
        <p:sp>
          <p:nvSpPr>
            <p:cNvPr id="45" name="Rectangle 29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46" name="Straight Connector 30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31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32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33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34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22"/>
          <p:cNvGrpSpPr/>
          <p:nvPr/>
        </p:nvGrpSpPr>
        <p:grpSpPr>
          <a:xfrm rot="5400000">
            <a:off x="7793542" y="2710302"/>
            <a:ext cx="171778" cy="174939"/>
            <a:chOff x="5524199" y="3377504"/>
            <a:chExt cx="409247" cy="301752"/>
          </a:xfrm>
        </p:grpSpPr>
        <p:sp>
          <p:nvSpPr>
            <p:cNvPr id="52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53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Rectangle 42"/>
          <p:cNvSpPr/>
          <p:nvPr/>
        </p:nvSpPr>
        <p:spPr>
          <a:xfrm>
            <a:off x="4225157" y="2648598"/>
            <a:ext cx="966951" cy="127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itchFamily="34" charset="0"/>
            </a:endParaRPr>
          </a:p>
        </p:txBody>
      </p:sp>
      <p:grpSp>
        <p:nvGrpSpPr>
          <p:cNvPr id="59" name="Group 22"/>
          <p:cNvGrpSpPr/>
          <p:nvPr/>
        </p:nvGrpSpPr>
        <p:grpSpPr>
          <a:xfrm rot="5400000">
            <a:off x="7977391" y="2717559"/>
            <a:ext cx="171778" cy="174939"/>
            <a:chOff x="5524199" y="3377504"/>
            <a:chExt cx="409247" cy="301752"/>
          </a:xfrm>
        </p:grpSpPr>
        <p:sp>
          <p:nvSpPr>
            <p:cNvPr id="60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61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22"/>
          <p:cNvGrpSpPr/>
          <p:nvPr/>
        </p:nvGrpSpPr>
        <p:grpSpPr>
          <a:xfrm rot="5400000">
            <a:off x="8151562" y="2717560"/>
            <a:ext cx="171778" cy="174939"/>
            <a:chOff x="5524199" y="3377504"/>
            <a:chExt cx="409247" cy="301752"/>
          </a:xfrm>
        </p:grpSpPr>
        <p:sp>
          <p:nvSpPr>
            <p:cNvPr id="67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68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3" name="Picture 4" descr="https://smreeper.files.wordpress.com/2011/04/stop-sign.jpg"/>
          <p:cNvPicPr>
            <a:picLocks noChangeAspect="1" noChangeArrowheads="1"/>
          </p:cNvPicPr>
          <p:nvPr/>
        </p:nvPicPr>
        <p:blipFill>
          <a:blip r:embed="rId2" cstate="print"/>
          <a:srcRect l="25966" t="14405" r="7741" b="12357"/>
          <a:stretch>
            <a:fillRect/>
          </a:stretch>
        </p:blipFill>
        <p:spPr bwMode="auto">
          <a:xfrm>
            <a:off x="84085" y="2364817"/>
            <a:ext cx="2378424" cy="1970692"/>
          </a:xfrm>
          <a:prstGeom prst="rect">
            <a:avLst/>
          </a:prstGeom>
          <a:noFill/>
        </p:spPr>
      </p:pic>
      <p:sp>
        <p:nvSpPr>
          <p:cNvPr id="74" name="Rectangle 42"/>
          <p:cNvSpPr/>
          <p:nvPr/>
        </p:nvSpPr>
        <p:spPr>
          <a:xfrm>
            <a:off x="7434317" y="2674876"/>
            <a:ext cx="966951" cy="127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itchFamily="34" charset="0"/>
            </a:endParaRPr>
          </a:p>
        </p:txBody>
      </p:sp>
      <p:grpSp>
        <p:nvGrpSpPr>
          <p:cNvPr id="75" name="Group 12"/>
          <p:cNvGrpSpPr/>
          <p:nvPr/>
        </p:nvGrpSpPr>
        <p:grpSpPr>
          <a:xfrm rot="5400000">
            <a:off x="7637638" y="2894234"/>
            <a:ext cx="171778" cy="174939"/>
            <a:chOff x="5524199" y="3377504"/>
            <a:chExt cx="409247" cy="301752"/>
          </a:xfrm>
        </p:grpSpPr>
        <p:sp>
          <p:nvSpPr>
            <p:cNvPr id="76" name="Rectangle 35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77" name="Straight Connector 36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37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38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39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40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21"/>
          <p:cNvGrpSpPr/>
          <p:nvPr/>
        </p:nvGrpSpPr>
        <p:grpSpPr>
          <a:xfrm rot="5400000">
            <a:off x="7454975" y="2894234"/>
            <a:ext cx="171778" cy="174939"/>
            <a:chOff x="5524199" y="3377504"/>
            <a:chExt cx="409247" cy="301752"/>
          </a:xfrm>
        </p:grpSpPr>
        <p:sp>
          <p:nvSpPr>
            <p:cNvPr id="83" name="Rectangle 29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84" name="Straight Connector 30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31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32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33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34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 22"/>
          <p:cNvGrpSpPr/>
          <p:nvPr/>
        </p:nvGrpSpPr>
        <p:grpSpPr>
          <a:xfrm rot="5400000">
            <a:off x="7807550" y="2894234"/>
            <a:ext cx="171778" cy="174939"/>
            <a:chOff x="5524199" y="3377504"/>
            <a:chExt cx="409247" cy="301752"/>
          </a:xfrm>
        </p:grpSpPr>
        <p:sp>
          <p:nvSpPr>
            <p:cNvPr id="90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91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22"/>
          <p:cNvGrpSpPr/>
          <p:nvPr/>
        </p:nvGrpSpPr>
        <p:grpSpPr>
          <a:xfrm rot="5400000">
            <a:off x="7991399" y="2901491"/>
            <a:ext cx="171778" cy="174939"/>
            <a:chOff x="5524199" y="3377504"/>
            <a:chExt cx="409247" cy="301752"/>
          </a:xfrm>
        </p:grpSpPr>
        <p:sp>
          <p:nvSpPr>
            <p:cNvPr id="97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98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22"/>
          <p:cNvGrpSpPr/>
          <p:nvPr/>
        </p:nvGrpSpPr>
        <p:grpSpPr>
          <a:xfrm rot="5400000">
            <a:off x="8165570" y="2901492"/>
            <a:ext cx="171778" cy="174939"/>
            <a:chOff x="5524199" y="3377504"/>
            <a:chExt cx="409247" cy="301752"/>
          </a:xfrm>
        </p:grpSpPr>
        <p:sp>
          <p:nvSpPr>
            <p:cNvPr id="104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05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Group 12"/>
          <p:cNvGrpSpPr/>
          <p:nvPr/>
        </p:nvGrpSpPr>
        <p:grpSpPr>
          <a:xfrm rot="5400000">
            <a:off x="7637638" y="3067660"/>
            <a:ext cx="171778" cy="174939"/>
            <a:chOff x="5524199" y="3377504"/>
            <a:chExt cx="409247" cy="301752"/>
          </a:xfrm>
        </p:grpSpPr>
        <p:sp>
          <p:nvSpPr>
            <p:cNvPr id="111" name="Rectangle 35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12" name="Straight Connector 36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37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38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39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40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7" name="Group 21"/>
          <p:cNvGrpSpPr/>
          <p:nvPr/>
        </p:nvGrpSpPr>
        <p:grpSpPr>
          <a:xfrm rot="5400000">
            <a:off x="7454975" y="3067660"/>
            <a:ext cx="171778" cy="174939"/>
            <a:chOff x="5524199" y="3377504"/>
            <a:chExt cx="409247" cy="301752"/>
          </a:xfrm>
        </p:grpSpPr>
        <p:sp>
          <p:nvSpPr>
            <p:cNvPr id="118" name="Rectangle 29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19" name="Straight Connector 30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31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32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33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34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22"/>
          <p:cNvGrpSpPr/>
          <p:nvPr/>
        </p:nvGrpSpPr>
        <p:grpSpPr>
          <a:xfrm rot="5400000">
            <a:off x="7807550" y="3067660"/>
            <a:ext cx="171778" cy="174939"/>
            <a:chOff x="5524199" y="3377504"/>
            <a:chExt cx="409247" cy="301752"/>
          </a:xfrm>
        </p:grpSpPr>
        <p:sp>
          <p:nvSpPr>
            <p:cNvPr id="125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26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oup 22"/>
          <p:cNvGrpSpPr/>
          <p:nvPr/>
        </p:nvGrpSpPr>
        <p:grpSpPr>
          <a:xfrm rot="5400000">
            <a:off x="7991399" y="3074917"/>
            <a:ext cx="171778" cy="174939"/>
            <a:chOff x="5524199" y="3377504"/>
            <a:chExt cx="409247" cy="301752"/>
          </a:xfrm>
        </p:grpSpPr>
        <p:sp>
          <p:nvSpPr>
            <p:cNvPr id="132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33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22"/>
          <p:cNvGrpSpPr/>
          <p:nvPr/>
        </p:nvGrpSpPr>
        <p:grpSpPr>
          <a:xfrm rot="5400000">
            <a:off x="8165570" y="3074918"/>
            <a:ext cx="171778" cy="174939"/>
            <a:chOff x="5524199" y="3377504"/>
            <a:chExt cx="409247" cy="301752"/>
          </a:xfrm>
        </p:grpSpPr>
        <p:sp>
          <p:nvSpPr>
            <p:cNvPr id="139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40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5" name="Picture 4" descr="https://smreeper.files.wordpress.com/2011/04/stop-sign.jpg"/>
          <p:cNvPicPr>
            <a:picLocks noChangeAspect="1" noChangeArrowheads="1"/>
          </p:cNvPicPr>
          <p:nvPr/>
        </p:nvPicPr>
        <p:blipFill>
          <a:blip r:embed="rId2" cstate="print"/>
          <a:srcRect l="25966" t="14405" r="7741" b="12357"/>
          <a:stretch>
            <a:fillRect/>
          </a:stretch>
        </p:blipFill>
        <p:spPr bwMode="auto">
          <a:xfrm>
            <a:off x="9687484" y="2364818"/>
            <a:ext cx="2378424" cy="1970692"/>
          </a:xfrm>
          <a:prstGeom prst="rect">
            <a:avLst/>
          </a:prstGeom>
          <a:noFill/>
        </p:spPr>
      </p:pic>
      <p:sp>
        <p:nvSpPr>
          <p:cNvPr id="146" name="Rectangle 42"/>
          <p:cNvSpPr/>
          <p:nvPr/>
        </p:nvSpPr>
        <p:spPr>
          <a:xfrm>
            <a:off x="10692522" y="2659109"/>
            <a:ext cx="966951" cy="127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itchFamily="34" charset="0"/>
            </a:endParaRPr>
          </a:p>
        </p:txBody>
      </p:sp>
      <p:sp>
        <p:nvSpPr>
          <p:cNvPr id="147" name="文字方塊 290"/>
          <p:cNvSpPr txBox="1"/>
          <p:nvPr/>
        </p:nvSpPr>
        <p:spPr>
          <a:xfrm>
            <a:off x="10450007" y="3957143"/>
            <a:ext cx="1147670" cy="36933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Corbel" pitchFamily="34" charset="0"/>
              </a:rPr>
              <a:t>Stop Sign</a:t>
            </a:r>
            <a:endParaRPr lang="zh-TW" altLang="en-US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362200" y="5486400"/>
            <a:ext cx="77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T. Chen, L. </a:t>
            </a:r>
            <a:r>
              <a:rPr lang="en-US" dirty="0" err="1" smtClean="0"/>
              <a:t>Ravindranath</a:t>
            </a:r>
            <a:r>
              <a:rPr lang="en-US" dirty="0" smtClean="0"/>
              <a:t>, S. Deng, P. </a:t>
            </a:r>
            <a:r>
              <a:rPr lang="en-US" dirty="0" err="1" smtClean="0"/>
              <a:t>Bahl</a:t>
            </a:r>
            <a:r>
              <a:rPr lang="en-US" dirty="0" smtClean="0"/>
              <a:t>, H. Balakrishnan, </a:t>
            </a:r>
            <a:r>
              <a:rPr lang="en-US" dirty="0" err="1" smtClean="0"/>
              <a:t>SenSys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 pipeline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93662" y="1559524"/>
            <a:ext cx="1727073" cy="7462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Corbel" pitchFamily="34" charset="0"/>
              </a:rPr>
              <a:t>Detection</a:t>
            </a:r>
            <a:endParaRPr lang="en-US" sz="2000" b="1" dirty="0">
              <a:solidFill>
                <a:schemeClr val="tx1"/>
              </a:solidFill>
              <a:latin typeface="Corbe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73563" y="1544143"/>
            <a:ext cx="1993296" cy="7270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Corbel" pitchFamily="34" charset="0"/>
              </a:rPr>
              <a:t>Feature Extraction</a:t>
            </a:r>
            <a:endParaRPr lang="en-US" sz="2000" b="1" dirty="0">
              <a:solidFill>
                <a:schemeClr val="tx1"/>
              </a:solidFill>
              <a:latin typeface="Corbe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44116" y="1550346"/>
            <a:ext cx="2090056" cy="7270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  <a:latin typeface="Corbel" pitchFamily="34" charset="0"/>
              </a:rPr>
              <a:t>Classification</a:t>
            </a:r>
            <a:endParaRPr lang="en-US" sz="1900" b="1" dirty="0">
              <a:solidFill>
                <a:schemeClr val="tx1"/>
              </a:solidFill>
              <a:latin typeface="Corbe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151618" y="1932641"/>
            <a:ext cx="74204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3"/>
            <a:endCxn id="28" idx="1"/>
          </p:cNvCxnSpPr>
          <p:nvPr/>
        </p:nvCxnSpPr>
        <p:spPr>
          <a:xfrm>
            <a:off x="6966859" y="1907660"/>
            <a:ext cx="1277257" cy="62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7" idx="1"/>
          </p:cNvCxnSpPr>
          <p:nvPr/>
        </p:nvCxnSpPr>
        <p:spPr>
          <a:xfrm>
            <a:off x="3599613" y="1907659"/>
            <a:ext cx="137395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51618" y="1932642"/>
            <a:ext cx="1" cy="5445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941073" y="1907658"/>
            <a:ext cx="0" cy="458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" idx="3"/>
          </p:cNvCxnSpPr>
          <p:nvPr/>
        </p:nvCxnSpPr>
        <p:spPr>
          <a:xfrm>
            <a:off x="10334172" y="1913862"/>
            <a:ext cx="6069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 descr="https://smreeper.files.wordpress.com/2011/04/stop-sign.jpg"/>
          <p:cNvPicPr>
            <a:picLocks noChangeAspect="1" noChangeArrowheads="1"/>
          </p:cNvPicPr>
          <p:nvPr/>
        </p:nvPicPr>
        <p:blipFill>
          <a:blip r:embed="rId2" cstate="print"/>
          <a:srcRect l="25966" t="14405" r="7741" b="12357"/>
          <a:stretch>
            <a:fillRect/>
          </a:stretch>
        </p:blipFill>
        <p:spPr bwMode="auto">
          <a:xfrm>
            <a:off x="6415260" y="2370072"/>
            <a:ext cx="2378424" cy="1970692"/>
          </a:xfrm>
          <a:prstGeom prst="rect">
            <a:avLst/>
          </a:prstGeom>
          <a:noFill/>
        </p:spPr>
      </p:pic>
      <p:pic>
        <p:nvPicPr>
          <p:cNvPr id="36" name="Picture 4" descr="https://smreeper.files.wordpress.com/2011/04/stop-sign.jpg"/>
          <p:cNvPicPr>
            <a:picLocks noChangeAspect="1" noChangeArrowheads="1"/>
          </p:cNvPicPr>
          <p:nvPr/>
        </p:nvPicPr>
        <p:blipFill>
          <a:blip r:embed="rId2" cstate="print"/>
          <a:srcRect l="25966" t="14405" r="7741" b="12357"/>
          <a:stretch>
            <a:fillRect/>
          </a:stretch>
        </p:blipFill>
        <p:spPr bwMode="auto">
          <a:xfrm>
            <a:off x="3185051" y="2359562"/>
            <a:ext cx="2378424" cy="1970692"/>
          </a:xfrm>
          <a:prstGeom prst="rect">
            <a:avLst/>
          </a:prstGeom>
          <a:noFill/>
        </p:spPr>
      </p:pic>
      <p:grpSp>
        <p:nvGrpSpPr>
          <p:cNvPr id="37" name="Group 12"/>
          <p:cNvGrpSpPr/>
          <p:nvPr/>
        </p:nvGrpSpPr>
        <p:grpSpPr>
          <a:xfrm rot="5400000">
            <a:off x="7623630" y="2710302"/>
            <a:ext cx="171778" cy="174939"/>
            <a:chOff x="5524199" y="3377504"/>
            <a:chExt cx="409247" cy="301752"/>
          </a:xfrm>
        </p:grpSpPr>
        <p:sp>
          <p:nvSpPr>
            <p:cNvPr id="38" name="Rectangle 35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39" name="Straight Connector 36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7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38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39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0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21"/>
          <p:cNvGrpSpPr/>
          <p:nvPr/>
        </p:nvGrpSpPr>
        <p:grpSpPr>
          <a:xfrm rot="5400000">
            <a:off x="7440967" y="2710302"/>
            <a:ext cx="171778" cy="174939"/>
            <a:chOff x="5524199" y="3377504"/>
            <a:chExt cx="409247" cy="301752"/>
          </a:xfrm>
        </p:grpSpPr>
        <p:sp>
          <p:nvSpPr>
            <p:cNvPr id="45" name="Rectangle 29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46" name="Straight Connector 30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31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32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33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34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22"/>
          <p:cNvGrpSpPr/>
          <p:nvPr/>
        </p:nvGrpSpPr>
        <p:grpSpPr>
          <a:xfrm rot="5400000">
            <a:off x="7793542" y="2710302"/>
            <a:ext cx="171778" cy="174939"/>
            <a:chOff x="5524199" y="3377504"/>
            <a:chExt cx="409247" cy="301752"/>
          </a:xfrm>
        </p:grpSpPr>
        <p:sp>
          <p:nvSpPr>
            <p:cNvPr id="52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53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Rectangle 42"/>
          <p:cNvSpPr/>
          <p:nvPr/>
        </p:nvSpPr>
        <p:spPr>
          <a:xfrm>
            <a:off x="4225157" y="2648598"/>
            <a:ext cx="966951" cy="127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itchFamily="34" charset="0"/>
            </a:endParaRPr>
          </a:p>
        </p:txBody>
      </p:sp>
      <p:grpSp>
        <p:nvGrpSpPr>
          <p:cNvPr id="59" name="Group 22"/>
          <p:cNvGrpSpPr/>
          <p:nvPr/>
        </p:nvGrpSpPr>
        <p:grpSpPr>
          <a:xfrm rot="5400000">
            <a:off x="7977391" y="2717559"/>
            <a:ext cx="171778" cy="174939"/>
            <a:chOff x="5524199" y="3377504"/>
            <a:chExt cx="409247" cy="301752"/>
          </a:xfrm>
        </p:grpSpPr>
        <p:sp>
          <p:nvSpPr>
            <p:cNvPr id="60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61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22"/>
          <p:cNvGrpSpPr/>
          <p:nvPr/>
        </p:nvGrpSpPr>
        <p:grpSpPr>
          <a:xfrm rot="5400000">
            <a:off x="8151562" y="2717560"/>
            <a:ext cx="171778" cy="174939"/>
            <a:chOff x="5524199" y="3377504"/>
            <a:chExt cx="409247" cy="301752"/>
          </a:xfrm>
        </p:grpSpPr>
        <p:sp>
          <p:nvSpPr>
            <p:cNvPr id="67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68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3" name="Picture 4" descr="https://smreeper.files.wordpress.com/2011/04/stop-sign.jpg"/>
          <p:cNvPicPr>
            <a:picLocks noChangeAspect="1" noChangeArrowheads="1"/>
          </p:cNvPicPr>
          <p:nvPr/>
        </p:nvPicPr>
        <p:blipFill>
          <a:blip r:embed="rId2" cstate="print"/>
          <a:srcRect l="25966" t="14405" r="7741" b="12357"/>
          <a:stretch>
            <a:fillRect/>
          </a:stretch>
        </p:blipFill>
        <p:spPr bwMode="auto">
          <a:xfrm>
            <a:off x="84085" y="2364817"/>
            <a:ext cx="2378424" cy="1970692"/>
          </a:xfrm>
          <a:prstGeom prst="rect">
            <a:avLst/>
          </a:prstGeom>
          <a:noFill/>
        </p:spPr>
      </p:pic>
      <p:sp>
        <p:nvSpPr>
          <p:cNvPr id="74" name="Rectangle 42"/>
          <p:cNvSpPr/>
          <p:nvPr/>
        </p:nvSpPr>
        <p:spPr>
          <a:xfrm>
            <a:off x="7434317" y="2674876"/>
            <a:ext cx="966951" cy="127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itchFamily="34" charset="0"/>
            </a:endParaRPr>
          </a:p>
        </p:txBody>
      </p:sp>
      <p:grpSp>
        <p:nvGrpSpPr>
          <p:cNvPr id="75" name="Group 12"/>
          <p:cNvGrpSpPr/>
          <p:nvPr/>
        </p:nvGrpSpPr>
        <p:grpSpPr>
          <a:xfrm rot="5400000">
            <a:off x="7637638" y="2894234"/>
            <a:ext cx="171778" cy="174939"/>
            <a:chOff x="5524199" y="3377504"/>
            <a:chExt cx="409247" cy="301752"/>
          </a:xfrm>
        </p:grpSpPr>
        <p:sp>
          <p:nvSpPr>
            <p:cNvPr id="76" name="Rectangle 35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77" name="Straight Connector 36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37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38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39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40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21"/>
          <p:cNvGrpSpPr/>
          <p:nvPr/>
        </p:nvGrpSpPr>
        <p:grpSpPr>
          <a:xfrm rot="5400000">
            <a:off x="7454975" y="2894234"/>
            <a:ext cx="171778" cy="174939"/>
            <a:chOff x="5524199" y="3377504"/>
            <a:chExt cx="409247" cy="301752"/>
          </a:xfrm>
        </p:grpSpPr>
        <p:sp>
          <p:nvSpPr>
            <p:cNvPr id="83" name="Rectangle 29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84" name="Straight Connector 30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31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32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33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34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 22"/>
          <p:cNvGrpSpPr/>
          <p:nvPr/>
        </p:nvGrpSpPr>
        <p:grpSpPr>
          <a:xfrm rot="5400000">
            <a:off x="7807550" y="2894234"/>
            <a:ext cx="171778" cy="174939"/>
            <a:chOff x="5524199" y="3377504"/>
            <a:chExt cx="409247" cy="301752"/>
          </a:xfrm>
        </p:grpSpPr>
        <p:sp>
          <p:nvSpPr>
            <p:cNvPr id="90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91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22"/>
          <p:cNvGrpSpPr/>
          <p:nvPr/>
        </p:nvGrpSpPr>
        <p:grpSpPr>
          <a:xfrm rot="5400000">
            <a:off x="7991399" y="2901491"/>
            <a:ext cx="171778" cy="174939"/>
            <a:chOff x="5524199" y="3377504"/>
            <a:chExt cx="409247" cy="301752"/>
          </a:xfrm>
        </p:grpSpPr>
        <p:sp>
          <p:nvSpPr>
            <p:cNvPr id="97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98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22"/>
          <p:cNvGrpSpPr/>
          <p:nvPr/>
        </p:nvGrpSpPr>
        <p:grpSpPr>
          <a:xfrm rot="5400000">
            <a:off x="8165570" y="2901492"/>
            <a:ext cx="171778" cy="174939"/>
            <a:chOff x="5524199" y="3377504"/>
            <a:chExt cx="409247" cy="301752"/>
          </a:xfrm>
        </p:grpSpPr>
        <p:sp>
          <p:nvSpPr>
            <p:cNvPr id="104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05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Group 12"/>
          <p:cNvGrpSpPr/>
          <p:nvPr/>
        </p:nvGrpSpPr>
        <p:grpSpPr>
          <a:xfrm rot="5400000">
            <a:off x="7637638" y="3067660"/>
            <a:ext cx="171778" cy="174939"/>
            <a:chOff x="5524199" y="3377504"/>
            <a:chExt cx="409247" cy="301752"/>
          </a:xfrm>
        </p:grpSpPr>
        <p:sp>
          <p:nvSpPr>
            <p:cNvPr id="111" name="Rectangle 35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12" name="Straight Connector 36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37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38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39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40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7" name="Group 21"/>
          <p:cNvGrpSpPr/>
          <p:nvPr/>
        </p:nvGrpSpPr>
        <p:grpSpPr>
          <a:xfrm rot="5400000">
            <a:off x="7454975" y="3067660"/>
            <a:ext cx="171778" cy="174939"/>
            <a:chOff x="5524199" y="3377504"/>
            <a:chExt cx="409247" cy="301752"/>
          </a:xfrm>
        </p:grpSpPr>
        <p:sp>
          <p:nvSpPr>
            <p:cNvPr id="118" name="Rectangle 29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19" name="Straight Connector 30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31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32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33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34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22"/>
          <p:cNvGrpSpPr/>
          <p:nvPr/>
        </p:nvGrpSpPr>
        <p:grpSpPr>
          <a:xfrm rot="5400000">
            <a:off x="7807550" y="3067660"/>
            <a:ext cx="171778" cy="174939"/>
            <a:chOff x="5524199" y="3377504"/>
            <a:chExt cx="409247" cy="301752"/>
          </a:xfrm>
        </p:grpSpPr>
        <p:sp>
          <p:nvSpPr>
            <p:cNvPr id="125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26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oup 22"/>
          <p:cNvGrpSpPr/>
          <p:nvPr/>
        </p:nvGrpSpPr>
        <p:grpSpPr>
          <a:xfrm rot="5400000">
            <a:off x="7991399" y="3074917"/>
            <a:ext cx="171778" cy="174939"/>
            <a:chOff x="5524199" y="3377504"/>
            <a:chExt cx="409247" cy="301752"/>
          </a:xfrm>
        </p:grpSpPr>
        <p:sp>
          <p:nvSpPr>
            <p:cNvPr id="132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33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22"/>
          <p:cNvGrpSpPr/>
          <p:nvPr/>
        </p:nvGrpSpPr>
        <p:grpSpPr>
          <a:xfrm rot="5400000">
            <a:off x="8165570" y="3074918"/>
            <a:ext cx="171778" cy="174939"/>
            <a:chOff x="5524199" y="3377504"/>
            <a:chExt cx="409247" cy="301752"/>
          </a:xfrm>
        </p:grpSpPr>
        <p:sp>
          <p:nvSpPr>
            <p:cNvPr id="139" name="Rectangle 23"/>
            <p:cNvSpPr/>
            <p:nvPr/>
          </p:nvSpPr>
          <p:spPr>
            <a:xfrm>
              <a:off x="5524199" y="3377504"/>
              <a:ext cx="402336" cy="301752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itchFamily="34" charset="0"/>
              </a:endParaRPr>
            </a:p>
          </p:txBody>
        </p:sp>
        <p:cxnSp>
          <p:nvCxnSpPr>
            <p:cNvPr id="140" name="Straight Connector 24"/>
            <p:cNvCxnSpPr/>
            <p:nvPr/>
          </p:nvCxnSpPr>
          <p:spPr>
            <a:xfrm>
              <a:off x="5531110" y="3585529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25"/>
            <p:cNvCxnSpPr/>
            <p:nvPr/>
          </p:nvCxnSpPr>
          <p:spPr>
            <a:xfrm>
              <a:off x="5524199" y="3475992"/>
              <a:ext cx="402336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26"/>
            <p:cNvCxnSpPr/>
            <p:nvPr/>
          </p:nvCxnSpPr>
          <p:spPr>
            <a:xfrm>
              <a:off x="5728542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27"/>
            <p:cNvCxnSpPr/>
            <p:nvPr/>
          </p:nvCxnSpPr>
          <p:spPr>
            <a:xfrm>
              <a:off x="5831169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28"/>
            <p:cNvCxnSpPr/>
            <p:nvPr/>
          </p:nvCxnSpPr>
          <p:spPr>
            <a:xfrm>
              <a:off x="5620123" y="3377504"/>
              <a:ext cx="0" cy="30175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5" name="Picture 4" descr="https://smreeper.files.wordpress.com/2011/04/stop-sign.jpg"/>
          <p:cNvPicPr>
            <a:picLocks noChangeAspect="1" noChangeArrowheads="1"/>
          </p:cNvPicPr>
          <p:nvPr/>
        </p:nvPicPr>
        <p:blipFill>
          <a:blip r:embed="rId2" cstate="print"/>
          <a:srcRect l="25966" t="14405" r="7741" b="12357"/>
          <a:stretch>
            <a:fillRect/>
          </a:stretch>
        </p:blipFill>
        <p:spPr bwMode="auto">
          <a:xfrm>
            <a:off x="9687484" y="2364818"/>
            <a:ext cx="2378424" cy="1970692"/>
          </a:xfrm>
          <a:prstGeom prst="rect">
            <a:avLst/>
          </a:prstGeom>
          <a:noFill/>
        </p:spPr>
      </p:pic>
      <p:sp>
        <p:nvSpPr>
          <p:cNvPr id="146" name="Rectangle 42"/>
          <p:cNvSpPr/>
          <p:nvPr/>
        </p:nvSpPr>
        <p:spPr>
          <a:xfrm>
            <a:off x="10692522" y="2659109"/>
            <a:ext cx="966951" cy="127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itchFamily="34" charset="0"/>
            </a:endParaRPr>
          </a:p>
        </p:txBody>
      </p:sp>
      <p:sp>
        <p:nvSpPr>
          <p:cNvPr id="147" name="文字方塊 290"/>
          <p:cNvSpPr txBox="1"/>
          <p:nvPr/>
        </p:nvSpPr>
        <p:spPr>
          <a:xfrm>
            <a:off x="10450007" y="3957143"/>
            <a:ext cx="1147670" cy="36933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Corbel" pitchFamily="34" charset="0"/>
              </a:rPr>
              <a:t>Stop Sign</a:t>
            </a:r>
            <a:endParaRPr lang="zh-TW" altLang="en-US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48" name="Content Placeholder 9"/>
          <p:cNvSpPr txBox="1">
            <a:spLocks/>
          </p:cNvSpPr>
          <p:nvPr/>
        </p:nvSpPr>
        <p:spPr>
          <a:xfrm>
            <a:off x="381000" y="4038600"/>
            <a:ext cx="10924493" cy="2407075"/>
          </a:xfrm>
          <a:prstGeom prst="rect">
            <a:avLst/>
          </a:prstGeom>
        </p:spPr>
        <p:txBody>
          <a:bodyPr>
            <a:normAutofit/>
          </a:bodyPr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>
              <a:latin typeface="Trebuchet MS"/>
              <a:cs typeface="Trebuchet MS"/>
            </a:endParaRPr>
          </a:p>
          <a:p>
            <a:r>
              <a:rPr lang="en-US" sz="2800" dirty="0" smtClean="0">
                <a:latin typeface="Trebuchet MS"/>
                <a:cs typeface="Trebuchet MS"/>
              </a:rPr>
              <a:t>Computationally expensive and memory-intensive</a:t>
            </a:r>
          </a:p>
          <a:p>
            <a:pPr lvl="1"/>
            <a:r>
              <a:rPr lang="en-US" sz="2400" dirty="0" smtClean="0">
                <a:latin typeface="Trebuchet MS"/>
                <a:cs typeface="Trebuchet MS"/>
              </a:rPr>
              <a:t>Server is hundreds of times faster than embedded/mobile computer</a:t>
            </a:r>
          </a:p>
          <a:p>
            <a:pPr lvl="1"/>
            <a:r>
              <a:rPr lang="en-US" sz="2400" smtClean="0">
                <a:latin typeface="Trebuchet MS"/>
                <a:cs typeface="Trebuchet MS"/>
              </a:rPr>
              <a:t>Scaling to </a:t>
            </a:r>
            <a:r>
              <a:rPr lang="en-US" sz="2400" dirty="0" smtClean="0">
                <a:latin typeface="Trebuchet MS"/>
                <a:cs typeface="Trebuchet MS"/>
              </a:rPr>
              <a:t>large number of images requires servers</a:t>
            </a:r>
          </a:p>
          <a:p>
            <a:pPr marL="0" indent="0">
              <a:buFont typeface="Tw Cen MT" panose="020B0602020104020603" pitchFamily="34" charset="0"/>
              <a:buNone/>
            </a:pP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621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server offload</a:t>
            </a:r>
            <a:endParaRPr lang="en-US" dirty="0"/>
          </a:p>
        </p:txBody>
      </p:sp>
      <p:sp>
        <p:nvSpPr>
          <p:cNvPr id="149" name="Rounded Rectangle 148"/>
          <p:cNvSpPr/>
          <p:nvPr/>
        </p:nvSpPr>
        <p:spPr>
          <a:xfrm>
            <a:off x="3914769" y="3404102"/>
            <a:ext cx="3851228" cy="929136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3719204" y="1522588"/>
            <a:ext cx="4233400" cy="89796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5314888" y="1143000"/>
            <a:ext cx="902811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Corbel" panose="020B0503020204020204" pitchFamily="34" charset="0"/>
              </a:rPr>
              <a:t>Server</a:t>
            </a:r>
            <a:endParaRPr lang="en-US" sz="2000" b="1" dirty="0">
              <a:latin typeface="Corbel" panose="020B0503020204020204" pitchFamily="34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357990" y="3085953"/>
            <a:ext cx="834133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Corbel" panose="020B0503020204020204" pitchFamily="34" charset="0"/>
              </a:rPr>
              <a:t>Client</a:t>
            </a:r>
            <a:endParaRPr lang="en-US" sz="2000" b="1" dirty="0">
              <a:latin typeface="Corbel" panose="020B0503020204020204" pitchFamily="34" charset="0"/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3813543" y="1706770"/>
            <a:ext cx="1086565" cy="55600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Corbel" panose="020B0503020204020204" pitchFamily="34" charset="0"/>
              </a:rPr>
              <a:t>Detection</a:t>
            </a:r>
            <a:endParaRPr lang="en-US" sz="1100" dirty="0">
              <a:latin typeface="Corbel" panose="020B0503020204020204" pitchFamily="34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5116143" y="1706765"/>
            <a:ext cx="1129900" cy="55600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Corbel" panose="020B0503020204020204" pitchFamily="34" charset="0"/>
              </a:rPr>
              <a:t>Feature Extraction</a:t>
            </a:r>
            <a:endParaRPr lang="en-US" sz="1100" dirty="0">
              <a:latin typeface="Corbel" panose="020B0503020204020204" pitchFamily="34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6475935" y="1706767"/>
            <a:ext cx="1384324" cy="55600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Corbel" panose="020B0503020204020204" pitchFamily="34" charset="0"/>
              </a:rPr>
              <a:t>Classification</a:t>
            </a:r>
            <a:endParaRPr lang="en-US" sz="1100" dirty="0">
              <a:latin typeface="Corbel" panose="020B0503020204020204" pitchFamily="34" charset="0"/>
            </a:endParaRPr>
          </a:p>
        </p:txBody>
      </p:sp>
      <p:cxnSp>
        <p:nvCxnSpPr>
          <p:cNvPr id="156" name="Elbow Connector 155"/>
          <p:cNvCxnSpPr>
            <a:stCxn id="150" idx="3"/>
          </p:cNvCxnSpPr>
          <p:nvPr/>
        </p:nvCxnSpPr>
        <p:spPr>
          <a:xfrm flipH="1">
            <a:off x="7274980" y="1971569"/>
            <a:ext cx="677624" cy="1853320"/>
          </a:xfrm>
          <a:prstGeom prst="bentConnector3">
            <a:avLst>
              <a:gd name="adj1" fmla="val -5347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8535598" y="2539822"/>
            <a:ext cx="1531789" cy="58477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orbel" panose="020B0503020204020204" pitchFamily="34" charset="0"/>
              </a:rPr>
              <a:t>Labels, </a:t>
            </a:r>
          </a:p>
          <a:p>
            <a:pPr algn="r"/>
            <a:r>
              <a:rPr lang="en-US" sz="1600" dirty="0" smtClean="0">
                <a:latin typeface="Corbel" panose="020B0503020204020204" pitchFamily="34" charset="0"/>
              </a:rPr>
              <a:t>bounding boxes</a:t>
            </a:r>
            <a:endParaRPr lang="en-US" sz="1600" dirty="0">
              <a:latin typeface="Corbel" panose="020B0503020204020204" pitchFamily="34" charset="0"/>
            </a:endParaRPr>
          </a:p>
        </p:txBody>
      </p:sp>
      <p:cxnSp>
        <p:nvCxnSpPr>
          <p:cNvPr id="158" name="Elbow Connector 157"/>
          <p:cNvCxnSpPr>
            <a:endCxn id="150" idx="1"/>
          </p:cNvCxnSpPr>
          <p:nvPr/>
        </p:nvCxnSpPr>
        <p:spPr>
          <a:xfrm rot="10800000">
            <a:off x="3719205" y="1971569"/>
            <a:ext cx="590241" cy="1853320"/>
          </a:xfrm>
          <a:prstGeom prst="bentConnector3">
            <a:avLst>
              <a:gd name="adj1" fmla="val 16139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2399963" y="2670677"/>
            <a:ext cx="729487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rbel" panose="020B0503020204020204" pitchFamily="34" charset="0"/>
              </a:rPr>
              <a:t>Frame</a:t>
            </a:r>
            <a:endParaRPr lang="en-US" sz="1400" dirty="0">
              <a:latin typeface="Corbel" panose="020B0503020204020204" pitchFamily="34" charset="0"/>
            </a:endParaRPr>
          </a:p>
        </p:txBody>
      </p:sp>
      <p:cxnSp>
        <p:nvCxnSpPr>
          <p:cNvPr id="160" name="Straight Arrow Connector 159"/>
          <p:cNvCxnSpPr>
            <a:endCxn id="154" idx="1"/>
          </p:cNvCxnSpPr>
          <p:nvPr/>
        </p:nvCxnSpPr>
        <p:spPr>
          <a:xfrm>
            <a:off x="4900108" y="1984769"/>
            <a:ext cx="21603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54" idx="3"/>
            <a:endCxn id="155" idx="1"/>
          </p:cNvCxnSpPr>
          <p:nvPr/>
        </p:nvCxnSpPr>
        <p:spPr>
          <a:xfrm>
            <a:off x="6246043" y="1984771"/>
            <a:ext cx="22989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ounded Rectangle 161"/>
          <p:cNvSpPr/>
          <p:nvPr/>
        </p:nvSpPr>
        <p:spPr>
          <a:xfrm>
            <a:off x="4299684" y="3604938"/>
            <a:ext cx="1251563" cy="47103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rbel" panose="020B0503020204020204" pitchFamily="34" charset="0"/>
              </a:rPr>
              <a:t>Camera</a:t>
            </a: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6016447" y="3604938"/>
            <a:ext cx="1251563" cy="47103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rbel" panose="020B0503020204020204" pitchFamily="34" charset="0"/>
              </a:rPr>
              <a:t>Display</a:t>
            </a:r>
            <a:endParaRPr lang="en-US" sz="1600" dirty="0">
              <a:latin typeface="Corbel" panose="020B0503020204020204" pitchFamily="34" charset="0"/>
            </a:endParaRP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5551248" y="3821546"/>
            <a:ext cx="4652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3549303" y="2633821"/>
            <a:ext cx="1059079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orbel" panose="020B0503020204020204" pitchFamily="34" charset="0"/>
              </a:rPr>
              <a:t>Network</a:t>
            </a:r>
            <a:endParaRPr lang="en-US" b="1" dirty="0">
              <a:latin typeface="Corbel" panose="020B0503020204020204" pitchFamily="34" charset="0"/>
            </a:endParaRPr>
          </a:p>
        </p:txBody>
      </p:sp>
      <p:sp>
        <p:nvSpPr>
          <p:cNvPr id="166" name="Content Placeholder 9"/>
          <p:cNvSpPr txBox="1">
            <a:spLocks/>
          </p:cNvSpPr>
          <p:nvPr/>
        </p:nvSpPr>
        <p:spPr>
          <a:xfrm>
            <a:off x="358523" y="4299856"/>
            <a:ext cx="11816544" cy="1872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None/>
            </a:pPr>
            <a:r>
              <a:rPr lang="en-US" altLang="zh-TW" sz="3600" b="1" dirty="0" smtClean="0"/>
              <a:t>Two big challenges</a:t>
            </a:r>
            <a:endParaRPr lang="en-US" altLang="zh-TW" sz="2800" b="1" dirty="0" smtClean="0"/>
          </a:p>
          <a:p>
            <a:pPr marL="514350" indent="-514350">
              <a:buAutoNum type="arabicPeriod"/>
            </a:pPr>
            <a:r>
              <a:rPr lang="en-US" altLang="zh-TW" sz="2800" b="1" dirty="0" smtClean="0"/>
              <a:t>End-to-end latency </a:t>
            </a:r>
            <a:r>
              <a:rPr lang="en-US" altLang="zh-TW" sz="2800" dirty="0" smtClean="0"/>
              <a:t>lowers object recognition accuracy</a:t>
            </a:r>
          </a:p>
          <a:p>
            <a:pPr marL="514350" indent="-514350">
              <a:buNone/>
            </a:pPr>
            <a:r>
              <a:rPr lang="en-US" altLang="zh-TW" sz="2800" b="1" dirty="0" smtClean="0"/>
              <a:t>2. Bandwidth </a:t>
            </a:r>
            <a:r>
              <a:rPr lang="en-US" altLang="zh-TW" sz="2800" dirty="0" smtClean="0"/>
              <a:t>and</a:t>
            </a:r>
            <a:r>
              <a:rPr lang="en-US" altLang="zh-TW" sz="2800" b="1" dirty="0" smtClean="0"/>
              <a:t> battery-</a:t>
            </a:r>
            <a:r>
              <a:rPr lang="en-US" altLang="zh-TW" sz="2800" dirty="0" smtClean="0"/>
              <a:t>efficiency</a:t>
            </a:r>
            <a:endParaRPr lang="en-US" altLang="zh-TW" sz="2800" b="1" dirty="0" smtClean="0"/>
          </a:p>
          <a:p>
            <a:pPr marL="514350" indent="-51435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36587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Device-side active cache</a:t>
            </a:r>
            <a:endParaRPr lang="en-US" dirty="0"/>
          </a:p>
        </p:txBody>
      </p:sp>
      <p:sp>
        <p:nvSpPr>
          <p:cNvPr id="3" name="流程圖: 替代處理程序 31"/>
          <p:cNvSpPr/>
          <p:nvPr/>
        </p:nvSpPr>
        <p:spPr>
          <a:xfrm>
            <a:off x="3429000" y="4224338"/>
            <a:ext cx="1714500" cy="1328737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9398" y="1656194"/>
            <a:ext cx="89918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2800" dirty="0" smtClean="0"/>
              <a:t>Cache and run tracking through the cached frames</a:t>
            </a:r>
          </a:p>
          <a:p>
            <a:pPr lvl="1"/>
            <a:endParaRPr lang="en-US" sz="2500" dirty="0" smtClean="0">
              <a:latin typeface="Corbel" pitchFamily="34" charset="0"/>
            </a:endParaRPr>
          </a:p>
          <a:p>
            <a:pPr lvl="1"/>
            <a:endParaRPr lang="en-US" sz="2500" dirty="0" smtClean="0">
              <a:latin typeface="Corbel" pitchFamily="34" charset="0"/>
            </a:endParaRPr>
          </a:p>
          <a:p>
            <a:pPr lvl="1"/>
            <a:endParaRPr lang="en-US" sz="2500" dirty="0" smtClean="0">
              <a:latin typeface="Corbel" pitchFamily="34" charset="0"/>
            </a:endParaRPr>
          </a:p>
          <a:p>
            <a:endParaRPr lang="en-US" sz="2800" dirty="0" smtClean="0">
              <a:latin typeface="Corbel" pitchFamily="34" charset="0"/>
            </a:endParaRPr>
          </a:p>
          <a:p>
            <a:endParaRPr lang="en-US" sz="2800" dirty="0">
              <a:latin typeface="Corbel" pitchFamily="34" charset="0"/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8" y="4146342"/>
            <a:ext cx="1938528" cy="1453896"/>
          </a:xfrm>
          <a:prstGeom prst="rect">
            <a:avLst/>
          </a:prstGeom>
        </p:spPr>
      </p:pic>
      <p:sp>
        <p:nvSpPr>
          <p:cNvPr id="6" name="TextBox 13"/>
          <p:cNvSpPr txBox="1"/>
          <p:nvPr/>
        </p:nvSpPr>
        <p:spPr>
          <a:xfrm>
            <a:off x="2067555" y="2555136"/>
            <a:ext cx="90120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Corbel" panose="020B0503020204020204" pitchFamily="34" charset="0"/>
              </a:rPr>
              <a:t>Server</a:t>
            </a:r>
            <a:endParaRPr lang="en-US" sz="2000" b="1" dirty="0">
              <a:latin typeface="Corbel" panose="020B0503020204020204" pitchFamily="34" charset="0"/>
            </a:endParaRPr>
          </a:p>
        </p:txBody>
      </p:sp>
      <p:cxnSp>
        <p:nvCxnSpPr>
          <p:cNvPr id="7" name="Straight Arrow Connector 20"/>
          <p:cNvCxnSpPr>
            <a:stCxn id="5" idx="0"/>
          </p:cNvCxnSpPr>
          <p:nvPr/>
        </p:nvCxnSpPr>
        <p:spPr>
          <a:xfrm flipV="1">
            <a:off x="1336472" y="2928575"/>
            <a:ext cx="381415" cy="121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11" y="3598778"/>
            <a:ext cx="530227" cy="397670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71" y="4760649"/>
            <a:ext cx="484632" cy="363474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0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93" y="4755434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1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91" y="4771441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2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18" y="4760649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3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52" y="4764203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cxnSp>
        <p:nvCxnSpPr>
          <p:cNvPr id="14" name="Straight Arrow Connector 20"/>
          <p:cNvCxnSpPr/>
          <p:nvPr/>
        </p:nvCxnSpPr>
        <p:spPr>
          <a:xfrm flipV="1">
            <a:off x="1699260" y="2946400"/>
            <a:ext cx="178054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1"/>
          <p:cNvSpPr txBox="1"/>
          <p:nvPr/>
        </p:nvSpPr>
        <p:spPr>
          <a:xfrm>
            <a:off x="955858" y="5569631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0</a:t>
            </a:r>
            <a:endParaRPr lang="en-US" dirty="0"/>
          </a:p>
        </p:txBody>
      </p:sp>
      <p:sp>
        <p:nvSpPr>
          <p:cNvPr id="16" name="TextBox 11"/>
          <p:cNvSpPr txBox="1"/>
          <p:nvPr/>
        </p:nvSpPr>
        <p:spPr>
          <a:xfrm>
            <a:off x="3596639" y="4236131"/>
            <a:ext cx="138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Active Cache</a:t>
            </a:r>
            <a:endParaRPr lang="en-US" dirty="0"/>
          </a:p>
        </p:txBody>
      </p:sp>
      <p:sp>
        <p:nvSpPr>
          <p:cNvPr id="17" name="TextBox 97"/>
          <p:cNvSpPr txBox="1"/>
          <p:nvPr/>
        </p:nvSpPr>
        <p:spPr>
          <a:xfrm>
            <a:off x="1651537" y="3391265"/>
            <a:ext cx="105990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orbel" panose="020B0503020204020204" pitchFamily="34" charset="0"/>
              </a:rPr>
              <a:t>Network</a:t>
            </a:r>
            <a:endParaRPr lang="en-US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-0.06018 C 1.875E-6 -0.0875 0.04674 -0.12037 0.08489 -0.12037 L 0.16979 -0.12037 " pathEditMode="relative" rAng="0" ptsTypes="FfFF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-6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流程圖: 替代處理程序 31"/>
          <p:cNvSpPr/>
          <p:nvPr/>
        </p:nvSpPr>
        <p:spPr>
          <a:xfrm>
            <a:off x="3429000" y="4224338"/>
            <a:ext cx="1714500" cy="1328737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8" y="4146342"/>
            <a:ext cx="1938528" cy="1453896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2067555" y="2555136"/>
            <a:ext cx="90120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Corbel" panose="020B0503020204020204" pitchFamily="34" charset="0"/>
              </a:rPr>
              <a:t>Server</a:t>
            </a:r>
            <a:endParaRPr lang="en-US" sz="2000" b="1" dirty="0">
              <a:latin typeface="Corbel" panose="020B0503020204020204" pitchFamily="34" charset="0"/>
            </a:endParaRPr>
          </a:p>
        </p:txBody>
      </p:sp>
      <p:cxnSp>
        <p:nvCxnSpPr>
          <p:cNvPr id="6" name="Straight Arrow Connector 20"/>
          <p:cNvCxnSpPr>
            <a:stCxn id="4" idx="0"/>
          </p:cNvCxnSpPr>
          <p:nvPr/>
        </p:nvCxnSpPr>
        <p:spPr>
          <a:xfrm flipV="1">
            <a:off x="1336472" y="2928575"/>
            <a:ext cx="381415" cy="121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22"/>
          <p:cNvCxnSpPr/>
          <p:nvPr/>
        </p:nvCxnSpPr>
        <p:spPr>
          <a:xfrm>
            <a:off x="3473712" y="2930796"/>
            <a:ext cx="450589" cy="168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群組 32"/>
          <p:cNvGrpSpPr/>
          <p:nvPr/>
        </p:nvGrpSpPr>
        <p:grpSpPr>
          <a:xfrm>
            <a:off x="3321776" y="2510555"/>
            <a:ext cx="670494" cy="703667"/>
            <a:chOff x="3597548" y="3018555"/>
            <a:chExt cx="670494" cy="703667"/>
          </a:xfrm>
        </p:grpSpPr>
        <p:pic>
          <p:nvPicPr>
            <p:cNvPr id="9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548" y="3324552"/>
              <a:ext cx="530227" cy="397670"/>
            </a:xfrm>
            <a:prstGeom prst="rect">
              <a:avLst/>
            </a:prstGeom>
          </p:spPr>
        </p:pic>
        <p:sp>
          <p:nvSpPr>
            <p:cNvPr id="10" name="Rectangle 24"/>
            <p:cNvSpPr/>
            <p:nvPr/>
          </p:nvSpPr>
          <p:spPr>
            <a:xfrm>
              <a:off x="3825705" y="3461072"/>
              <a:ext cx="135732" cy="123825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25"/>
            <p:cNvSpPr txBox="1"/>
            <p:nvPr/>
          </p:nvSpPr>
          <p:spPr>
            <a:xfrm>
              <a:off x="3631329" y="3018555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Alice</a:t>
              </a:r>
              <a:endParaRPr lang="en-US" dirty="0"/>
            </a:p>
          </p:txBody>
        </p:sp>
      </p:grpSp>
      <p:pic>
        <p:nvPicPr>
          <p:cNvPr id="12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71" y="4760649"/>
            <a:ext cx="484632" cy="363474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3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93" y="4755434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4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91" y="4771441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5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18" y="4760649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6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52" y="4764203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7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58" y="4760554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8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15" y="4746424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9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513" y="4771441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20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49" y="4778639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cxnSp>
        <p:nvCxnSpPr>
          <p:cNvPr id="21" name="Straight Arrow Connector 20"/>
          <p:cNvCxnSpPr/>
          <p:nvPr/>
        </p:nvCxnSpPr>
        <p:spPr>
          <a:xfrm flipV="1">
            <a:off x="1699260" y="2946400"/>
            <a:ext cx="178054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11"/>
          <p:cNvSpPr txBox="1"/>
          <p:nvPr/>
        </p:nvSpPr>
        <p:spPr>
          <a:xfrm>
            <a:off x="955858" y="5569631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0</a:t>
            </a:r>
            <a:endParaRPr lang="en-US" dirty="0"/>
          </a:p>
        </p:txBody>
      </p:sp>
      <p:sp>
        <p:nvSpPr>
          <p:cNvPr id="23" name="TextBox 11"/>
          <p:cNvSpPr txBox="1"/>
          <p:nvPr/>
        </p:nvSpPr>
        <p:spPr>
          <a:xfrm>
            <a:off x="3626142" y="4236131"/>
            <a:ext cx="138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Active Cache</a:t>
            </a:r>
            <a:endParaRPr lang="en-US" dirty="0"/>
          </a:p>
        </p:txBody>
      </p:sp>
      <p:sp>
        <p:nvSpPr>
          <p:cNvPr id="24" name="TextBox 97"/>
          <p:cNvSpPr txBox="1"/>
          <p:nvPr/>
        </p:nvSpPr>
        <p:spPr>
          <a:xfrm>
            <a:off x="1560097" y="3372977"/>
            <a:ext cx="105990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orbel" panose="020B0503020204020204" pitchFamily="34" charset="0"/>
              </a:rPr>
              <a:t>Network</a:t>
            </a:r>
            <a:endParaRPr lang="en-US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14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38728E-6 L 0.05 0.256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28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流程圖: 替代處理程序 34"/>
          <p:cNvSpPr/>
          <p:nvPr/>
        </p:nvSpPr>
        <p:spPr>
          <a:xfrm>
            <a:off x="3429000" y="4224338"/>
            <a:ext cx="1714500" cy="1328737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8" y="4146342"/>
            <a:ext cx="1938528" cy="1453896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2067555" y="2555136"/>
            <a:ext cx="90120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Corbel" panose="020B0503020204020204" pitchFamily="34" charset="0"/>
              </a:rPr>
              <a:t>Server</a:t>
            </a:r>
            <a:endParaRPr lang="en-US" sz="2000" b="1" dirty="0">
              <a:latin typeface="Corbel" panose="020B0503020204020204" pitchFamily="34" charset="0"/>
            </a:endParaRPr>
          </a:p>
        </p:txBody>
      </p:sp>
      <p:cxnSp>
        <p:nvCxnSpPr>
          <p:cNvPr id="6" name="Straight Arrow Connector 20"/>
          <p:cNvCxnSpPr>
            <a:stCxn id="4" idx="0"/>
          </p:cNvCxnSpPr>
          <p:nvPr/>
        </p:nvCxnSpPr>
        <p:spPr>
          <a:xfrm flipV="1">
            <a:off x="1336472" y="2928575"/>
            <a:ext cx="381415" cy="121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22"/>
          <p:cNvCxnSpPr/>
          <p:nvPr/>
        </p:nvCxnSpPr>
        <p:spPr>
          <a:xfrm>
            <a:off x="3473712" y="2930796"/>
            <a:ext cx="450589" cy="168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71" y="4760649"/>
            <a:ext cx="484632" cy="363474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93" y="4755434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91" y="4771441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18" y="4760649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52" y="4764203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3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58" y="4760554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4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15" y="4746424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5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513" y="4771441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6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49" y="4778639"/>
            <a:ext cx="487680" cy="365760"/>
          </a:xfrm>
          <a:prstGeom prst="rect">
            <a:avLst/>
          </a:prstGeom>
          <a:ln>
            <a:noFill/>
          </a:ln>
          <a:scene3d>
            <a:camera prst="isometricRightUp"/>
            <a:lightRig rig="threePt" dir="t"/>
          </a:scene3d>
        </p:spPr>
      </p:pic>
      <p:cxnSp>
        <p:nvCxnSpPr>
          <p:cNvPr id="17" name="Straight Arrow Connector 20"/>
          <p:cNvCxnSpPr/>
          <p:nvPr/>
        </p:nvCxnSpPr>
        <p:spPr>
          <a:xfrm flipV="1">
            <a:off x="1699260" y="2946400"/>
            <a:ext cx="178054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73" y="4108725"/>
            <a:ext cx="1938527" cy="1453896"/>
          </a:xfrm>
          <a:prstGeom prst="rect">
            <a:avLst/>
          </a:prstGeom>
        </p:spPr>
      </p:pic>
      <p:sp>
        <p:nvSpPr>
          <p:cNvPr id="19" name="Rectangle 40"/>
          <p:cNvSpPr/>
          <p:nvPr/>
        </p:nvSpPr>
        <p:spPr>
          <a:xfrm>
            <a:off x="6285613" y="4663398"/>
            <a:ext cx="321653" cy="342900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41"/>
          <p:cNvSpPr txBox="1"/>
          <p:nvPr/>
        </p:nvSpPr>
        <p:spPr>
          <a:xfrm>
            <a:off x="6162417" y="436803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625650" y="4236131"/>
            <a:ext cx="138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Active Cache</a:t>
            </a:r>
            <a:endParaRPr lang="en-US" dirty="0"/>
          </a:p>
        </p:txBody>
      </p:sp>
      <p:sp>
        <p:nvSpPr>
          <p:cNvPr id="22" name="TextBox 11"/>
          <p:cNvSpPr txBox="1"/>
          <p:nvPr/>
        </p:nvSpPr>
        <p:spPr>
          <a:xfrm>
            <a:off x="955858" y="5569631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0</a:t>
            </a:r>
            <a:endParaRPr lang="en-US" dirty="0"/>
          </a:p>
        </p:txBody>
      </p:sp>
      <p:sp>
        <p:nvSpPr>
          <p:cNvPr id="23" name="TextBox 11"/>
          <p:cNvSpPr txBox="1"/>
          <p:nvPr/>
        </p:nvSpPr>
        <p:spPr>
          <a:xfrm>
            <a:off x="6035858" y="5582331"/>
            <a:ext cx="106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30</a:t>
            </a:r>
            <a:endParaRPr lang="en-US" dirty="0"/>
          </a:p>
        </p:txBody>
      </p:sp>
      <p:sp>
        <p:nvSpPr>
          <p:cNvPr id="24" name="TextBox 11"/>
          <p:cNvSpPr txBox="1"/>
          <p:nvPr/>
        </p:nvSpPr>
        <p:spPr>
          <a:xfrm>
            <a:off x="7842278" y="4343400"/>
            <a:ext cx="3206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+mj-lt"/>
              </a:rPr>
              <a:t>Run tracking from</a:t>
            </a:r>
            <a:br>
              <a:rPr lang="en-US" sz="2400" b="1" dirty="0" smtClean="0">
                <a:latin typeface="+mj-lt"/>
              </a:rPr>
            </a:br>
            <a:r>
              <a:rPr lang="en-US" sz="2400" b="1" dirty="0" smtClean="0">
                <a:latin typeface="+mj-lt"/>
              </a:rPr>
              <a:t>Frame 0 to Frame 30</a:t>
            </a:r>
            <a:endParaRPr lang="en-US" sz="2400" b="1" dirty="0">
              <a:latin typeface="+mj-lt"/>
            </a:endParaRPr>
          </a:p>
        </p:txBody>
      </p:sp>
      <p:sp>
        <p:nvSpPr>
          <p:cNvPr id="25" name="TextBox 97"/>
          <p:cNvSpPr txBox="1"/>
          <p:nvPr/>
        </p:nvSpPr>
        <p:spPr>
          <a:xfrm>
            <a:off x="1541809" y="3391265"/>
            <a:ext cx="105990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orbel" panose="020B0503020204020204" pitchFamily="34" charset="0"/>
              </a:rPr>
              <a:t>Network</a:t>
            </a:r>
            <a:endParaRPr lang="en-US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09635 -0.0090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" y="-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-0.09948 -0.0069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networking: “GLUE” for the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(Too) many different approaches, (too) many different standards, (too) much confusion</a:t>
            </a:r>
          </a:p>
          <a:p>
            <a:endParaRPr lang="en-US" sz="2800" dirty="0" smtClean="0"/>
          </a:p>
          <a:p>
            <a:r>
              <a:rPr lang="en-US" sz="2800" b="1" dirty="0" smtClean="0"/>
              <a:t>One size does not fit all: best network depends on application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What are the key organizing principles and ideas?</a:t>
            </a:r>
          </a:p>
        </p:txBody>
      </p:sp>
    </p:spTree>
    <p:extLst>
      <p:ext uri="{BB962C8B-B14F-4D97-AF65-F5344CB8AC3E}">
        <p14:creationId xmlns:p14="http://schemas.microsoft.com/office/powerpoint/2010/main" val="27068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on faces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752600" y="1295400"/>
            <a:ext cx="8677175" cy="4553115"/>
          </a:xfrm>
          <a:prstGeom prst="rect">
            <a:avLst/>
          </a:prstGeom>
        </p:spPr>
        <p:txBody>
          <a:bodyPr>
            <a:normAutofit/>
          </a:bodyPr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smtClean="0"/>
              <a:t>Average end-to-end frame delay to server and back: 430 </a:t>
            </a:r>
            <a:r>
              <a:rPr lang="en-US" altLang="zh-TW" sz="2400" dirty="0" err="1" smtClean="0"/>
              <a:t>ms</a:t>
            </a:r>
            <a:endParaRPr lang="en-US" altLang="zh-TW" sz="2400" dirty="0" smtClean="0"/>
          </a:p>
          <a:p>
            <a:pPr>
              <a:buFont typeface="Tw Cen MT" panose="020B0602020104020603" pitchFamily="34" charset="0"/>
              <a:buNone/>
            </a:pPr>
            <a:endParaRPr lang="en-US" sz="2400" dirty="0" smtClean="0">
              <a:latin typeface="Corbel" pitchFamily="34" charset="0"/>
            </a:endParaRPr>
          </a:p>
        </p:txBody>
      </p:sp>
      <p:pic>
        <p:nvPicPr>
          <p:cNvPr id="4" name="Picture 3" descr="E:\glimpse\talk\face_wifi-4.png"/>
          <p:cNvPicPr>
            <a:picLocks noChangeAspect="1" noChangeArrowheads="1"/>
          </p:cNvPicPr>
          <p:nvPr/>
        </p:nvPicPr>
        <p:blipFill>
          <a:blip r:embed="rId2" cstate="print"/>
          <a:srcRect l="1199" t="2398" r="1210"/>
          <a:stretch>
            <a:fillRect/>
          </a:stretch>
        </p:blipFill>
        <p:spPr bwMode="auto">
          <a:xfrm>
            <a:off x="2330670" y="1905000"/>
            <a:ext cx="7041930" cy="4197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6910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on road signs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447800" y="1295400"/>
            <a:ext cx="8686800" cy="4553115"/>
          </a:xfrm>
          <a:prstGeom prst="rect">
            <a:avLst/>
          </a:prstGeom>
        </p:spPr>
        <p:txBody>
          <a:bodyPr>
            <a:normAutofit/>
          </a:bodyPr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w Cen MT" panose="020B0602020104020603" pitchFamily="34" charset="0"/>
              <a:buNone/>
            </a:pPr>
            <a:r>
              <a:rPr lang="en-US" altLang="zh-TW" sz="2400" b="1" dirty="0" smtClean="0">
                <a:latin typeface="Trebuchet MS"/>
                <a:cs typeface="Trebuchet MS"/>
              </a:rPr>
              <a:t> </a:t>
            </a:r>
            <a:r>
              <a:rPr lang="en-US" altLang="zh-TW" sz="2400" dirty="0" smtClean="0">
                <a:latin typeface="Trebuchet MS"/>
                <a:cs typeface="Trebuchet MS"/>
              </a:rPr>
              <a:t>Average end-to-end frame delay to server and back: 520 </a:t>
            </a:r>
            <a:r>
              <a:rPr lang="en-US" altLang="zh-TW" sz="2400" dirty="0" err="1" smtClean="0">
                <a:latin typeface="Trebuchet MS"/>
                <a:cs typeface="Trebuchet MS"/>
              </a:rPr>
              <a:t>ms</a:t>
            </a:r>
            <a:endParaRPr lang="en-US" altLang="zh-TW" sz="2400" dirty="0" smtClean="0">
              <a:latin typeface="Trebuchet MS"/>
              <a:cs typeface="Trebuchet MS"/>
            </a:endParaRPr>
          </a:p>
          <a:p>
            <a:pPr>
              <a:buFont typeface="Tw Cen MT" panose="020B0602020104020603" pitchFamily="34" charset="0"/>
              <a:buNone/>
            </a:pPr>
            <a:endParaRPr lang="en-US" sz="2400" dirty="0" smtClean="0">
              <a:latin typeface="Trebuchet MS"/>
              <a:cs typeface="Trebuchet MS"/>
            </a:endParaRPr>
          </a:p>
        </p:txBody>
      </p:sp>
      <p:pic>
        <p:nvPicPr>
          <p:cNvPr id="4" name="Picture 2" descr="E:\glimpse\talk\road_wifi-4.png"/>
          <p:cNvPicPr>
            <a:picLocks noChangeAspect="1" noChangeArrowheads="1"/>
          </p:cNvPicPr>
          <p:nvPr/>
        </p:nvPicPr>
        <p:blipFill>
          <a:blip r:embed="rId2" cstate="print"/>
          <a:srcRect l="1831" t="1003" r="789" b="-349"/>
          <a:stretch>
            <a:fillRect/>
          </a:stretch>
        </p:blipFill>
        <p:spPr bwMode="auto">
          <a:xfrm>
            <a:off x="2514600" y="1912814"/>
            <a:ext cx="6737132" cy="41831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851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>
            <a:off x="76200" y="1295400"/>
            <a:ext cx="4038600" cy="4553115"/>
            <a:chOff x="76200" y="1295400"/>
            <a:chExt cx="4038600" cy="4553115"/>
          </a:xfrm>
        </p:grpSpPr>
        <p:sp>
          <p:nvSpPr>
            <p:cNvPr id="3" name="Content Placeholder 2"/>
            <p:cNvSpPr txBox="1">
              <a:spLocks/>
            </p:cNvSpPr>
            <p:nvPr/>
          </p:nvSpPr>
          <p:spPr>
            <a:xfrm>
              <a:off x="609600" y="1295400"/>
              <a:ext cx="3505200" cy="455311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91438" indent="-91438" algn="l" defTabSz="914377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Tw Cen MT" panose="020B0602020104020603" pitchFamily="34" charset="0"/>
                <a:buChar char=" 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5169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8045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45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77221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377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60677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16122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2422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Tw Cen MT" panose="020B0602020104020603" pitchFamily="34" charset="0"/>
                <a:buNone/>
              </a:pPr>
              <a:r>
                <a:rPr lang="en-US" altLang="zh-TW" sz="2400" dirty="0" smtClean="0">
                  <a:latin typeface="Trebuchet MS"/>
                  <a:cs typeface="Trebuchet MS"/>
                </a:rPr>
                <a:t>Rich design space for things-gateway communication</a:t>
              </a:r>
            </a:p>
            <a:p>
              <a:pPr>
                <a:buFont typeface="Tw Cen MT" panose="020B0602020104020603" pitchFamily="34" charset="0"/>
                <a:buNone/>
              </a:pPr>
              <a:endParaRPr lang="en-US" sz="2400" dirty="0" smtClean="0">
                <a:latin typeface="Trebuchet MS"/>
                <a:cs typeface="Trebuchet MS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38200" y="2438400"/>
              <a:ext cx="3200400" cy="2514600"/>
              <a:chOff x="3344333" y="1143000"/>
              <a:chExt cx="4719298" cy="447040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7010400" y="1143000"/>
                <a:ext cx="443631" cy="731728"/>
                <a:chOff x="9714978" y="1497905"/>
                <a:chExt cx="443631" cy="731728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9714978" y="1497905"/>
                  <a:ext cx="443631" cy="73172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  <a:tint val="66000"/>
                        <a:satMod val="160000"/>
                      </a:schemeClr>
                    </a:gs>
                    <a:gs pos="50000">
                      <a:schemeClr val="tx1">
                        <a:lumMod val="95000"/>
                        <a:lumOff val="5000"/>
                        <a:tint val="44500"/>
                        <a:satMod val="16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grpSp>
              <p:nvGrpSpPr>
                <p:cNvPr id="64" name="Group 63"/>
                <p:cNvGrpSpPr/>
                <p:nvPr/>
              </p:nvGrpSpPr>
              <p:grpSpPr>
                <a:xfrm>
                  <a:off x="9809968" y="2008341"/>
                  <a:ext cx="263046" cy="123172"/>
                  <a:chOff x="5964477" y="2008341"/>
                  <a:chExt cx="263046" cy="123172"/>
                </a:xfrm>
              </p:grpSpPr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5964477" y="2066795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5964477" y="2131513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5964477" y="2008341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9812056" y="1672226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/>
              <p:cNvCxnSpPr/>
              <p:nvPr/>
            </p:nvCxnSpPr>
            <p:spPr>
              <a:xfrm flipV="1">
                <a:off x="4404970" y="2726268"/>
                <a:ext cx="1868830" cy="768162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6493933" y="1964268"/>
                <a:ext cx="711200" cy="880533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5353237" y="2929468"/>
                <a:ext cx="1208429" cy="717362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3344333" y="4725097"/>
                <a:ext cx="1905000" cy="888304"/>
                <a:chOff x="5689600" y="4911363"/>
                <a:chExt cx="1905000" cy="888304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5689600" y="511386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7289800" y="549486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6451600" y="541866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6620701" y="4911363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604496" y="3403601"/>
                <a:ext cx="2330637" cy="1905000"/>
                <a:chOff x="5949763" y="3589867"/>
                <a:chExt cx="2330637" cy="190500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6223000" y="4123267"/>
                  <a:ext cx="762000" cy="20772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  <a:tint val="66000"/>
                        <a:satMod val="160000"/>
                      </a:schemeClr>
                    </a:gs>
                    <a:gs pos="50000">
                      <a:schemeClr val="tx1">
                        <a:lumMod val="95000"/>
                        <a:lumOff val="5000"/>
                        <a:tint val="44500"/>
                        <a:satMod val="16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6274148" y="3856045"/>
                  <a:ext cx="76200" cy="30480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6146800" y="3742267"/>
                  <a:ext cx="114300" cy="762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H="1">
                  <a:off x="6375400" y="3742267"/>
                  <a:ext cx="114300" cy="762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6299200" y="3666067"/>
                  <a:ext cx="0" cy="152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6806504" y="4180678"/>
                  <a:ext cx="137786" cy="4571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51" name="Straight Connector 50"/>
                <p:cNvCxnSpPr>
                  <a:stCxn id="62" idx="0"/>
                </p:cNvCxnSpPr>
                <p:nvPr/>
              </p:nvCxnSpPr>
              <p:spPr>
                <a:xfrm flipH="1" flipV="1">
                  <a:off x="6604000" y="4330990"/>
                  <a:ext cx="169101" cy="580373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0"/>
                </p:cNvCxnSpPr>
                <p:nvPr/>
              </p:nvCxnSpPr>
              <p:spPr>
                <a:xfrm flipH="1" flipV="1">
                  <a:off x="6593562" y="4343517"/>
                  <a:ext cx="10438" cy="107515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stCxn id="60" idx="0"/>
                  <a:endCxn id="56" idx="2"/>
                </p:cNvCxnSpPr>
                <p:nvPr/>
              </p:nvCxnSpPr>
              <p:spPr>
                <a:xfrm flipV="1">
                  <a:off x="7442200" y="4885267"/>
                  <a:ext cx="419100" cy="60960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/>
                <p:cNvGrpSpPr/>
                <p:nvPr/>
              </p:nvGrpSpPr>
              <p:grpSpPr>
                <a:xfrm>
                  <a:off x="7442200" y="3589867"/>
                  <a:ext cx="838200" cy="1295400"/>
                  <a:chOff x="8001000" y="3505200"/>
                  <a:chExt cx="838200" cy="1295400"/>
                </a:xfrm>
              </p:grpSpPr>
              <p:sp>
                <p:nvSpPr>
                  <p:cNvPr id="56" name="Rectangle 55"/>
                  <p:cNvSpPr/>
                  <p:nvPr/>
                </p:nvSpPr>
                <p:spPr>
                  <a:xfrm>
                    <a:off x="8001000" y="3505200"/>
                    <a:ext cx="838200" cy="1295400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8077200" y="3581400"/>
                    <a:ext cx="685800" cy="10668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8" name="Oval 57"/>
                  <p:cNvSpPr/>
                  <p:nvPr/>
                </p:nvSpPr>
                <p:spPr>
                  <a:xfrm>
                    <a:off x="8305800" y="4495800"/>
                    <a:ext cx="228600" cy="2286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</p:grpSp>
            <p:cxnSp>
              <p:nvCxnSpPr>
                <p:cNvPr id="55" name="Straight Connector 54"/>
                <p:cNvCxnSpPr>
                  <a:stCxn id="49" idx="7"/>
                </p:cNvCxnSpPr>
                <p:nvPr/>
              </p:nvCxnSpPr>
              <p:spPr>
                <a:xfrm flipV="1">
                  <a:off x="5949763" y="4330990"/>
                  <a:ext cx="654237" cy="827514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Cloud 11"/>
              <p:cNvSpPr/>
              <p:nvPr/>
            </p:nvSpPr>
            <p:spPr>
              <a:xfrm>
                <a:off x="5524557" y="2240072"/>
                <a:ext cx="1866378" cy="1014609"/>
              </a:xfrm>
              <a:prstGeom prst="cloud">
                <a:avLst/>
              </a:prstGeom>
              <a:gradFill flip="none" rotWithShape="1">
                <a:gsLst>
                  <a:gs pos="0">
                    <a:schemeClr val="bg2">
                      <a:lumMod val="90000"/>
                      <a:tint val="66000"/>
                      <a:satMod val="160000"/>
                    </a:schemeClr>
                  </a:gs>
                  <a:gs pos="50000">
                    <a:schemeClr val="bg2">
                      <a:lumMod val="90000"/>
                      <a:tint val="44500"/>
                      <a:satMod val="160000"/>
                    </a:schemeClr>
                  </a:gs>
                  <a:gs pos="100000">
                    <a:schemeClr val="bg2">
                      <a:lumMod val="90000"/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3" name="Curved Connector 12"/>
              <p:cNvCxnSpPr>
                <a:stCxn id="63" idx="2"/>
                <a:endCxn id="57" idx="0"/>
              </p:cNvCxnSpPr>
              <p:nvPr/>
            </p:nvCxnSpPr>
            <p:spPr>
              <a:xfrm rot="5400000">
                <a:off x="5571589" y="1819173"/>
                <a:ext cx="1605073" cy="1716183"/>
              </a:xfrm>
              <a:prstGeom prst="curvedConnector3">
                <a:avLst>
                  <a:gd name="adj1" fmla="val 50000"/>
                </a:avLst>
              </a:prstGeom>
              <a:ln w="793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>
                <a:off x="4724400" y="48006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5" name="Straight Connector 14"/>
              <p:cNvCxnSpPr>
                <a:stCxn id="14" idx="1"/>
              </p:cNvCxnSpPr>
              <p:nvPr/>
            </p:nvCxnSpPr>
            <p:spPr>
              <a:xfrm flipH="1" flipV="1">
                <a:off x="4267200" y="4191000"/>
                <a:ext cx="501837" cy="654237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endCxn id="56" idx="2"/>
              </p:cNvCxnSpPr>
              <p:nvPr/>
            </p:nvCxnSpPr>
            <p:spPr>
              <a:xfrm flipV="1">
                <a:off x="4953000" y="4699001"/>
                <a:ext cx="563033" cy="116213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>
                <a:off x="7162800" y="1295400"/>
                <a:ext cx="443631" cy="731728"/>
                <a:chOff x="9714978" y="1497905"/>
                <a:chExt cx="443631" cy="731728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9714978" y="1497905"/>
                  <a:ext cx="443631" cy="73172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  <a:tint val="66000"/>
                        <a:satMod val="160000"/>
                      </a:schemeClr>
                    </a:gs>
                    <a:gs pos="50000">
                      <a:schemeClr val="tx1">
                        <a:lumMod val="95000"/>
                        <a:lumOff val="5000"/>
                        <a:tint val="44500"/>
                        <a:satMod val="16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9809968" y="2008341"/>
                  <a:ext cx="263046" cy="123172"/>
                  <a:chOff x="5964477" y="2008341"/>
                  <a:chExt cx="263046" cy="123172"/>
                </a:xfrm>
              </p:grpSpPr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5964477" y="2066795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5964477" y="2131513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5964477" y="2008341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9812056" y="1672226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/>
              <p:cNvGrpSpPr/>
              <p:nvPr/>
            </p:nvGrpSpPr>
            <p:grpSpPr>
              <a:xfrm>
                <a:off x="7315200" y="1447800"/>
                <a:ext cx="443631" cy="731728"/>
                <a:chOff x="9714978" y="1497905"/>
                <a:chExt cx="443631" cy="731728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9714978" y="1497905"/>
                  <a:ext cx="443631" cy="73172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  <a:tint val="66000"/>
                        <a:satMod val="160000"/>
                      </a:schemeClr>
                    </a:gs>
                    <a:gs pos="50000">
                      <a:schemeClr val="tx1">
                        <a:lumMod val="95000"/>
                        <a:lumOff val="5000"/>
                        <a:tint val="44500"/>
                        <a:satMod val="16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9809968" y="2008341"/>
                  <a:ext cx="263046" cy="123172"/>
                  <a:chOff x="5964477" y="2008341"/>
                  <a:chExt cx="263046" cy="123172"/>
                </a:xfrm>
              </p:grpSpPr>
              <p:cxnSp>
                <p:nvCxnSpPr>
                  <p:cNvPr id="36" name="Straight Connector 35"/>
                  <p:cNvCxnSpPr/>
                  <p:nvPr/>
                </p:nvCxnSpPr>
                <p:spPr>
                  <a:xfrm>
                    <a:off x="5964477" y="2066795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/>
                  <p:nvPr/>
                </p:nvCxnSpPr>
                <p:spPr>
                  <a:xfrm>
                    <a:off x="5964477" y="2131513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/>
                  <p:cNvCxnSpPr/>
                  <p:nvPr/>
                </p:nvCxnSpPr>
                <p:spPr>
                  <a:xfrm>
                    <a:off x="5964477" y="2008341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812056" y="1672226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7467600" y="1600200"/>
                <a:ext cx="443631" cy="731728"/>
                <a:chOff x="9714978" y="1497905"/>
                <a:chExt cx="443631" cy="731728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714978" y="1497905"/>
                  <a:ext cx="443631" cy="73172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  <a:tint val="66000"/>
                        <a:satMod val="160000"/>
                      </a:schemeClr>
                    </a:gs>
                    <a:gs pos="50000">
                      <a:schemeClr val="tx1">
                        <a:lumMod val="95000"/>
                        <a:lumOff val="5000"/>
                        <a:tint val="44500"/>
                        <a:satMod val="16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grpSp>
              <p:nvGrpSpPr>
                <p:cNvPr id="28" name="Group 27"/>
                <p:cNvGrpSpPr/>
                <p:nvPr/>
              </p:nvGrpSpPr>
              <p:grpSpPr>
                <a:xfrm>
                  <a:off x="9809968" y="2008341"/>
                  <a:ext cx="263046" cy="123172"/>
                  <a:chOff x="5964477" y="2008341"/>
                  <a:chExt cx="263046" cy="123172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5964477" y="2066795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/>
                  <p:cNvCxnSpPr/>
                  <p:nvPr/>
                </p:nvCxnSpPr>
                <p:spPr>
                  <a:xfrm>
                    <a:off x="5964477" y="2131513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5964477" y="2008341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9812056" y="1672226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7620000" y="1752600"/>
                <a:ext cx="443631" cy="731728"/>
                <a:chOff x="9714978" y="1497905"/>
                <a:chExt cx="443631" cy="731728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9714978" y="1497905"/>
                  <a:ext cx="443631" cy="73172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  <a:tint val="66000"/>
                        <a:satMod val="160000"/>
                      </a:schemeClr>
                    </a:gs>
                    <a:gs pos="50000">
                      <a:schemeClr val="tx1">
                        <a:lumMod val="95000"/>
                        <a:lumOff val="5000"/>
                        <a:tint val="44500"/>
                        <a:satMod val="16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9809968" y="2008341"/>
                  <a:ext cx="263046" cy="123172"/>
                  <a:chOff x="5964477" y="2008341"/>
                  <a:chExt cx="263046" cy="123172"/>
                </a:xfrm>
              </p:grpSpPr>
              <p:cxnSp>
                <p:nvCxnSpPr>
                  <p:cNvPr id="24" name="Straight Connector 23"/>
                  <p:cNvCxnSpPr/>
                  <p:nvPr/>
                </p:nvCxnSpPr>
                <p:spPr>
                  <a:xfrm>
                    <a:off x="5964477" y="2066795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5964477" y="2131513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5964477" y="2008341"/>
                    <a:ext cx="2630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9812056" y="1672226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TextBox 68"/>
            <p:cNvSpPr txBox="1"/>
            <p:nvPr/>
          </p:nvSpPr>
          <p:spPr>
            <a:xfrm>
              <a:off x="76200" y="3810000"/>
              <a:ext cx="1179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Gateways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4800" y="4648200"/>
              <a:ext cx="846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Things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438400" y="2362200"/>
              <a:ext cx="9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Servers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38400" y="3124200"/>
              <a:ext cx="102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Internet</a:t>
              </a:r>
              <a:endParaRPr lang="en-US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172055" y="1295400"/>
            <a:ext cx="4209945" cy="4553115"/>
            <a:chOff x="4172055" y="1295400"/>
            <a:chExt cx="4209945" cy="4553115"/>
          </a:xfrm>
        </p:grpSpPr>
        <p:grpSp>
          <p:nvGrpSpPr>
            <p:cNvPr id="74" name="Group 73"/>
            <p:cNvGrpSpPr/>
            <p:nvPr/>
          </p:nvGrpSpPr>
          <p:grpSpPr>
            <a:xfrm>
              <a:off x="4172055" y="3733800"/>
              <a:ext cx="4209945" cy="2033653"/>
              <a:chOff x="2590800" y="1447800"/>
              <a:chExt cx="9123111" cy="4687602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2590800" y="3745468"/>
                <a:ext cx="3506433" cy="2389934"/>
                <a:chOff x="2590800" y="3745468"/>
                <a:chExt cx="3506433" cy="2389934"/>
              </a:xfrm>
            </p:grpSpPr>
            <p:cxnSp>
              <p:nvCxnSpPr>
                <p:cNvPr id="89" name="Straight Connector 88"/>
                <p:cNvCxnSpPr/>
                <p:nvPr/>
              </p:nvCxnSpPr>
              <p:spPr>
                <a:xfrm flipH="1">
                  <a:off x="3276600" y="3886200"/>
                  <a:ext cx="1905000" cy="1752600"/>
                </a:xfrm>
                <a:prstGeom prst="line">
                  <a:avLst/>
                </a:prstGeom>
                <a:ln>
                  <a:solidFill>
                    <a:srgbClr val="800000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9"/>
                <p:cNvSpPr txBox="1"/>
                <p:nvPr/>
              </p:nvSpPr>
              <p:spPr>
                <a:xfrm>
                  <a:off x="2590800" y="5638800"/>
                  <a:ext cx="2938134" cy="496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 smtClean="0">
                      <a:solidFill>
                        <a:srgbClr val="800000"/>
                      </a:solidFill>
                    </a:rPr>
                    <a:t>Device-to-gateway range</a:t>
                  </a:r>
                  <a:endParaRPr lang="en-US" sz="800" i="1" dirty="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4267201" y="3745468"/>
                  <a:ext cx="955980" cy="46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>
                      <a:solidFill>
                        <a:srgbClr val="800000"/>
                      </a:solidFill>
                    </a:rPr>
                    <a:t>inches</a:t>
                  </a:r>
                  <a:endParaRPr lang="en-US" sz="700" dirty="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4724400" y="4114801"/>
                  <a:ext cx="1372833" cy="46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>
                      <a:solidFill>
                        <a:srgbClr val="800000"/>
                      </a:solidFill>
                    </a:rPr>
                    <a:t>b</a:t>
                  </a:r>
                  <a:r>
                    <a:rPr lang="en-US" sz="700" dirty="0" smtClean="0">
                      <a:solidFill>
                        <a:srgbClr val="800000"/>
                      </a:solidFill>
                    </a:rPr>
                    <a:t>ody/room</a:t>
                  </a:r>
                  <a:endParaRPr lang="en-US" sz="700" dirty="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86201" y="4876799"/>
                  <a:ext cx="1789686" cy="46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>
                      <a:solidFill>
                        <a:srgbClr val="800000"/>
                      </a:solidFill>
                    </a:rPr>
                    <a:t>factory/campus</a:t>
                  </a:r>
                  <a:endParaRPr lang="en-US" sz="700" dirty="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3429000" y="4355068"/>
                  <a:ext cx="1122723" cy="46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>
                      <a:solidFill>
                        <a:srgbClr val="800000"/>
                      </a:solidFill>
                    </a:rPr>
                    <a:t>building</a:t>
                  </a:r>
                  <a:endParaRPr lang="en-US" sz="700" dirty="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2743199" y="5257800"/>
                  <a:ext cx="872610" cy="46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>
                      <a:solidFill>
                        <a:srgbClr val="800000"/>
                      </a:solidFill>
                    </a:rPr>
                    <a:t>m</a:t>
                  </a:r>
                  <a:r>
                    <a:rPr lang="en-US" sz="700" dirty="0" smtClean="0">
                      <a:solidFill>
                        <a:srgbClr val="800000"/>
                      </a:solidFill>
                    </a:rPr>
                    <a:t>iles</a:t>
                  </a:r>
                  <a:endParaRPr lang="en-US" sz="700" dirty="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5181600" y="2818736"/>
                <a:ext cx="6532311" cy="1564065"/>
                <a:chOff x="5181600" y="2818736"/>
                <a:chExt cx="6532311" cy="156406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5181600" y="3886200"/>
                  <a:ext cx="6532311" cy="496601"/>
                  <a:chOff x="5181600" y="3886200"/>
                  <a:chExt cx="6532311" cy="496601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5181600" y="3886200"/>
                    <a:ext cx="2743200" cy="0"/>
                  </a:xfrm>
                  <a:prstGeom prst="line">
                    <a:avLst/>
                  </a:prstGeom>
                  <a:ln>
                    <a:solidFill>
                      <a:srgbClr val="008000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7772400" y="3886202"/>
                    <a:ext cx="3941511" cy="4965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i="1" dirty="0" smtClean="0">
                        <a:solidFill>
                          <a:srgbClr val="008000"/>
                        </a:solidFill>
                      </a:rPr>
                      <a:t>Battery life (low-power operation)</a:t>
                    </a:r>
                    <a:endParaRPr lang="en-US" sz="800" i="1" dirty="0">
                      <a:solidFill>
                        <a:srgbClr val="008000"/>
                      </a:solidFill>
                    </a:endParaRPr>
                  </a:p>
                </p:txBody>
              </p:sp>
            </p:grpSp>
            <p:grpSp>
              <p:nvGrpSpPr>
                <p:cNvPr id="84" name="Group 83"/>
                <p:cNvGrpSpPr/>
                <p:nvPr/>
              </p:nvGrpSpPr>
              <p:grpSpPr>
                <a:xfrm>
                  <a:off x="5454304" y="2818736"/>
                  <a:ext cx="2567123" cy="1235778"/>
                  <a:chOff x="5454304" y="2818736"/>
                  <a:chExt cx="2567123" cy="1235778"/>
                </a:xfrm>
              </p:grpSpPr>
              <p:sp>
                <p:nvSpPr>
                  <p:cNvPr id="85" name="TextBox 84"/>
                  <p:cNvSpPr txBox="1"/>
                  <p:nvPr/>
                </p:nvSpPr>
                <p:spPr>
                  <a:xfrm rot="16200000">
                    <a:off x="5206983" y="3373666"/>
                    <a:ext cx="928169" cy="4335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00" dirty="0" smtClean="0">
                        <a:solidFill>
                          <a:srgbClr val="008000"/>
                        </a:solidFill>
                      </a:rPr>
                      <a:t>hours</a:t>
                    </a:r>
                    <a:endParaRPr lang="en-US" sz="700" dirty="0">
                      <a:solidFill>
                        <a:srgbClr val="008000"/>
                      </a:solidFill>
                    </a:endParaRP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 rot="16200000">
                    <a:off x="7207560" y="3199076"/>
                    <a:ext cx="1194208" cy="4335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00" dirty="0" smtClean="0">
                        <a:solidFill>
                          <a:srgbClr val="008000"/>
                        </a:solidFill>
                      </a:rPr>
                      <a:t>20 years</a:t>
                    </a:r>
                    <a:endParaRPr lang="en-US" sz="700" dirty="0">
                      <a:solidFill>
                        <a:srgbClr val="008000"/>
                      </a:solidFill>
                    </a:endParaRPr>
                  </a:p>
                </p:txBody>
              </p:sp>
            </p:grpSp>
          </p:grpSp>
          <p:grpSp>
            <p:nvGrpSpPr>
              <p:cNvPr id="77" name="Group 76"/>
              <p:cNvGrpSpPr/>
              <p:nvPr/>
            </p:nvGrpSpPr>
            <p:grpSpPr>
              <a:xfrm>
                <a:off x="3581400" y="1447800"/>
                <a:ext cx="5197167" cy="2438400"/>
                <a:chOff x="3581400" y="1447800"/>
                <a:chExt cx="5197167" cy="2438400"/>
              </a:xfrm>
            </p:grpSpPr>
            <p:cxnSp>
              <p:nvCxnSpPr>
                <p:cNvPr id="79" name="Straight Connector 78"/>
                <p:cNvCxnSpPr/>
                <p:nvPr/>
              </p:nvCxnSpPr>
              <p:spPr>
                <a:xfrm>
                  <a:off x="5181600" y="1828800"/>
                  <a:ext cx="0" cy="205740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triangl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/>
                <p:cNvSpPr txBox="1"/>
                <p:nvPr/>
              </p:nvSpPr>
              <p:spPr>
                <a:xfrm>
                  <a:off x="5029200" y="1447800"/>
                  <a:ext cx="3749367" cy="496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 smtClean="0">
                      <a:solidFill>
                        <a:srgbClr val="0000FF"/>
                      </a:solidFill>
                    </a:rPr>
                    <a:t>Device’s data rate (“duty cycle”)</a:t>
                  </a:r>
                  <a:endParaRPr lang="en-US" sz="800" i="1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581400" y="1764267"/>
                  <a:ext cx="1622945" cy="46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>
                      <a:solidFill>
                        <a:srgbClr val="0000FF"/>
                      </a:solidFill>
                    </a:rPr>
                    <a:t>10s of </a:t>
                  </a:r>
                  <a:r>
                    <a:rPr lang="en-US" sz="700" dirty="0" err="1" smtClean="0">
                      <a:solidFill>
                        <a:srgbClr val="0000FF"/>
                      </a:solidFill>
                    </a:rPr>
                    <a:t>Mbits</a:t>
                  </a:r>
                  <a:r>
                    <a:rPr lang="en-US" sz="700" dirty="0" smtClean="0">
                      <a:solidFill>
                        <a:srgbClr val="0000FF"/>
                      </a:solidFill>
                    </a:rPr>
                    <a:t>/s</a:t>
                  </a:r>
                  <a:endParaRPr lang="en-US" sz="700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3672810" y="3276599"/>
                  <a:ext cx="1595155" cy="46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>
                      <a:solidFill>
                        <a:srgbClr val="0000FF"/>
                      </a:solidFill>
                    </a:rPr>
                    <a:t>b</a:t>
                  </a:r>
                  <a:r>
                    <a:rPr lang="en-US" sz="700" dirty="0" smtClean="0">
                      <a:solidFill>
                        <a:srgbClr val="0000FF"/>
                      </a:solidFill>
                    </a:rPr>
                    <a:t>ytes per day</a:t>
                  </a:r>
                  <a:endParaRPr lang="en-US" sz="700" dirty="0">
                    <a:solidFill>
                      <a:srgbClr val="0000FF"/>
                    </a:solidFill>
                  </a:endParaRPr>
                </a:p>
              </p:txBody>
            </p:sp>
          </p:grpSp>
        </p:grpSp>
        <p:sp>
          <p:nvSpPr>
            <p:cNvPr id="96" name="Content Placeholder 2"/>
            <p:cNvSpPr txBox="1">
              <a:spLocks/>
            </p:cNvSpPr>
            <p:nvPr/>
          </p:nvSpPr>
          <p:spPr>
            <a:xfrm>
              <a:off x="4495800" y="1295400"/>
              <a:ext cx="3505200" cy="455311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91438" indent="-91438" algn="l" defTabSz="914377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Tw Cen MT" panose="020B0602020104020603" pitchFamily="34" charset="0"/>
                <a:buChar char=" 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5169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8045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45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77221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377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60677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16122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2422" indent="-137157" algn="l" defTabSz="914377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Tw Cen MT" panose="020B0602020104020603" pitchFamily="34" charset="0"/>
                <a:buNone/>
              </a:pPr>
              <a:r>
                <a:rPr lang="en-US" altLang="zh-TW" sz="2400" dirty="0" smtClean="0">
                  <a:latin typeface="Trebuchet MS"/>
                  <a:cs typeface="Trebuchet MS"/>
                </a:rPr>
                <a:t>Think along three dimensions: 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zh-TW" sz="2400" dirty="0" smtClean="0">
                  <a:latin typeface="Trebuchet MS"/>
                  <a:cs typeface="Trebuchet MS"/>
                </a:rPr>
                <a:t>data rate/duty cycle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zh-TW" sz="2400" dirty="0" smtClean="0">
                  <a:latin typeface="Trebuchet MS"/>
                  <a:cs typeface="Trebuchet MS"/>
                </a:rPr>
                <a:t>battery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zh-TW" sz="2400" dirty="0" smtClean="0">
                  <a:latin typeface="Trebuchet MS"/>
                  <a:cs typeface="Trebuchet MS"/>
                </a:rPr>
                <a:t>range</a:t>
              </a:r>
            </a:p>
            <a:p>
              <a:pPr>
                <a:buFont typeface="Tw Cen MT" panose="020B0602020104020603" pitchFamily="34" charset="0"/>
                <a:buNone/>
              </a:pPr>
              <a:endParaRPr lang="en-US" sz="2400" dirty="0" smtClean="0">
                <a:latin typeface="Trebuchet MS"/>
                <a:cs typeface="Trebuchet MS"/>
              </a:endParaRPr>
            </a:p>
          </p:txBody>
        </p:sp>
      </p:grpSp>
      <p:sp>
        <p:nvSpPr>
          <p:cNvPr id="97" name="Content Placeholder 2"/>
          <p:cNvSpPr txBox="1">
            <a:spLocks/>
          </p:cNvSpPr>
          <p:nvPr/>
        </p:nvSpPr>
        <p:spPr>
          <a:xfrm>
            <a:off x="8305800" y="1295400"/>
            <a:ext cx="3886200" cy="4553115"/>
          </a:xfrm>
          <a:prstGeom prst="rect">
            <a:avLst/>
          </a:prstGeom>
        </p:spPr>
        <p:txBody>
          <a:bodyPr>
            <a:normAutofit/>
          </a:bodyPr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w Cen MT" panose="020B0602020104020603" pitchFamily="34" charset="0"/>
              <a:buNone/>
            </a:pPr>
            <a:r>
              <a:rPr lang="en-US" altLang="zh-TW" sz="2400" dirty="0" smtClean="0">
                <a:latin typeface="Trebuchet MS"/>
                <a:cs typeface="Trebuchet MS"/>
              </a:rPr>
              <a:t>Three case studies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>
                <a:latin typeface="Trebuchet MS"/>
                <a:cs typeface="Trebuchet MS"/>
              </a:rPr>
              <a:t>Low-power design (Bluetooth LE): advertisement, time-scheduled MAC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>
                <a:latin typeface="Trebuchet MS"/>
                <a:cs typeface="Trebuchet MS"/>
              </a:rPr>
              <a:t>Range extension techniques: </a:t>
            </a:r>
            <a:r>
              <a:rPr lang="en-US" altLang="zh-TW" sz="2400" dirty="0" err="1" smtClean="0">
                <a:latin typeface="Trebuchet MS"/>
                <a:cs typeface="Trebuchet MS"/>
              </a:rPr>
              <a:t>muling</a:t>
            </a:r>
            <a:r>
              <a:rPr lang="en-US" altLang="zh-TW" sz="2400" dirty="0" smtClean="0">
                <a:latin typeface="Trebuchet MS"/>
                <a:cs typeface="Trebuchet MS"/>
              </a:rPr>
              <a:t> &amp; meshing (</a:t>
            </a:r>
            <a:r>
              <a:rPr lang="en-US" altLang="zh-TW" sz="2400" dirty="0" err="1" smtClean="0">
                <a:latin typeface="Trebuchet MS"/>
                <a:cs typeface="Trebuchet MS"/>
              </a:rPr>
              <a:t>Zigbee</a:t>
            </a:r>
            <a:r>
              <a:rPr lang="en-US" altLang="zh-TW" sz="2400" dirty="0" smtClean="0">
                <a:latin typeface="Trebuchet MS"/>
                <a:cs typeface="Trebuchet MS"/>
              </a:rPr>
              <a:t>, 6LoWPAN)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>
                <a:latin typeface="Trebuchet MS"/>
                <a:cs typeface="Trebuchet MS"/>
              </a:rPr>
              <a:t>Data-intensive </a:t>
            </a:r>
            <a:r>
              <a:rPr lang="en-US" altLang="zh-TW" sz="2400" dirty="0" err="1" smtClean="0">
                <a:latin typeface="Trebuchet MS"/>
                <a:cs typeface="Trebuchet MS"/>
              </a:rPr>
              <a:t>IoT</a:t>
            </a:r>
            <a:r>
              <a:rPr lang="en-US" altLang="zh-TW" sz="2400" dirty="0" smtClean="0">
                <a:latin typeface="Trebuchet MS"/>
                <a:cs typeface="Trebuchet MS"/>
              </a:rPr>
              <a:t>: continuous recognition</a:t>
            </a:r>
          </a:p>
          <a:p>
            <a:pPr>
              <a:buFont typeface="Tw Cen MT" panose="020B0602020104020603" pitchFamily="34" charset="0"/>
              <a:buNone/>
            </a:pPr>
            <a:endParaRPr lang="en-US" sz="24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683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4200" cy="1325563"/>
          </a:xfrm>
        </p:spPr>
        <p:txBody>
          <a:bodyPr/>
          <a:lstStyle/>
          <a:p>
            <a:r>
              <a:rPr lang="en-US" dirty="0" smtClean="0"/>
              <a:t>Open questions and future work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609600" y="1143000"/>
            <a:ext cx="9638902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are not even at the end of the beginning of </a:t>
            </a:r>
            <a:r>
              <a:rPr lang="en-US" sz="2800" dirty="0" err="1" smtClean="0"/>
              <a:t>IoT</a:t>
            </a:r>
            <a:r>
              <a:rPr lang="en-US" sz="2800" dirty="0" smtClean="0"/>
              <a:t>!</a:t>
            </a:r>
          </a:p>
          <a:p>
            <a:r>
              <a:rPr lang="en-US" sz="2800" dirty="0" smtClean="0"/>
              <a:t>(Who wants to turn on a light bulb by going to an app?!)</a:t>
            </a:r>
          </a:p>
          <a:p>
            <a:endParaRPr lang="en-US" dirty="0" smtClean="0"/>
          </a:p>
          <a:p>
            <a:r>
              <a:rPr lang="en-US" sz="2800" dirty="0" smtClean="0"/>
              <a:t>What if you want city-scale, high-rate, low-power sensing?</a:t>
            </a:r>
            <a:br>
              <a:rPr lang="en-US" sz="2800" dirty="0" smtClean="0"/>
            </a:br>
            <a:r>
              <a:rPr lang="en-US" sz="2800" dirty="0" smtClean="0"/>
              <a:t>(e.g., high-fidelity vibration, weather, image sensors)</a:t>
            </a:r>
          </a:p>
          <a:p>
            <a:endParaRPr lang="en-US" dirty="0" smtClean="0"/>
          </a:p>
          <a:p>
            <a:r>
              <a:rPr lang="en-US" sz="2800" dirty="0" smtClean="0"/>
              <a:t>Current systems gated by standby power (</a:t>
            </a:r>
            <a:r>
              <a:rPr lang="en-US" sz="2800" dirty="0" err="1" smtClean="0"/>
              <a:t>microWatts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Recent advances have shown </a:t>
            </a:r>
            <a:r>
              <a:rPr lang="en-US" sz="2800" dirty="0" err="1" smtClean="0"/>
              <a:t>nanoWatt</a:t>
            </a:r>
            <a:r>
              <a:rPr lang="en-US" sz="2800" dirty="0" smtClean="0"/>
              <a:t> standby power</a:t>
            </a:r>
          </a:p>
          <a:p>
            <a:r>
              <a:rPr lang="en-US" sz="2800" dirty="0" smtClean="0"/>
              <a:t>How will this change </a:t>
            </a:r>
            <a:r>
              <a:rPr lang="en-US" sz="2800" dirty="0" err="1" smtClean="0"/>
              <a:t>IoT</a:t>
            </a:r>
            <a:r>
              <a:rPr lang="en-US" sz="2800" dirty="0" smtClean="0"/>
              <a:t> networks?</a:t>
            </a:r>
          </a:p>
          <a:p>
            <a:endParaRPr lang="en-US" dirty="0"/>
          </a:p>
          <a:p>
            <a:r>
              <a:rPr lang="en-US" sz="2800" dirty="0" smtClean="0"/>
              <a:t>Current </a:t>
            </a:r>
            <a:r>
              <a:rPr lang="en-US" sz="2800" dirty="0" err="1" smtClean="0"/>
              <a:t>IoT</a:t>
            </a:r>
            <a:r>
              <a:rPr lang="en-US" sz="2800" dirty="0" smtClean="0"/>
              <a:t> apps are “</a:t>
            </a:r>
            <a:r>
              <a:rPr lang="en-US" sz="2800" dirty="0" err="1" smtClean="0"/>
              <a:t>siloed</a:t>
            </a:r>
            <a:r>
              <a:rPr lang="en-US" sz="2800" dirty="0" smtClean="0"/>
              <a:t>” from each other</a:t>
            </a:r>
            <a:br>
              <a:rPr lang="en-US" sz="2800" dirty="0" smtClean="0"/>
            </a:br>
            <a:r>
              <a:rPr lang="en-US" sz="2800" dirty="0" smtClean="0"/>
              <a:t>How to integrate them?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471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</a:t>
            </a:r>
            <a:r>
              <a:rPr lang="en-US" dirty="0" err="1" smtClean="0"/>
              <a:t>Siloing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111507"/>
            <a:ext cx="11201779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Today: build </a:t>
            </a:r>
            <a:r>
              <a:rPr lang="en-US" sz="2800" dirty="0" err="1" smtClean="0"/>
              <a:t>IoT</a:t>
            </a:r>
            <a:r>
              <a:rPr lang="en-US" sz="2800" dirty="0" smtClean="0"/>
              <a:t> devices/sensors, build an app, build a cloud service</a:t>
            </a:r>
          </a:p>
          <a:p>
            <a:r>
              <a:rPr lang="en-US" sz="2800" dirty="0" smtClean="0"/>
              <a:t>Vertically-integrated: hard to integrate and slows innovation</a:t>
            </a:r>
            <a:br>
              <a:rPr lang="en-US" sz="2800" dirty="0" smtClean="0"/>
            </a:br>
            <a:r>
              <a:rPr lang="en-US" sz="2800" dirty="0" smtClean="0"/>
              <a:t>Gateway functions are repeatedly invented</a:t>
            </a:r>
          </a:p>
          <a:p>
            <a:endParaRPr lang="en-US" sz="1600" dirty="0" smtClean="0"/>
          </a:p>
          <a:p>
            <a:r>
              <a:rPr lang="en-US" sz="2800" dirty="0" smtClean="0"/>
              <a:t>The issue: real value is in the data, not in the devices!</a:t>
            </a:r>
          </a:p>
          <a:p>
            <a:endParaRPr lang="en-US" sz="1600" dirty="0"/>
          </a:p>
          <a:p>
            <a:r>
              <a:rPr lang="en-US" sz="2800" dirty="0" smtClean="0"/>
              <a:t>Possible (non-exclusive) approaches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Coordinate access to data via server-side APIs in the cloud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Provide access to data in smartphone apps via “kits”</a:t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HomeKit</a:t>
            </a:r>
            <a:r>
              <a:rPr lang="en-US" sz="2800" dirty="0" smtClean="0"/>
              <a:t>, </a:t>
            </a:r>
            <a:r>
              <a:rPr lang="en-US" sz="2800" dirty="0" err="1" smtClean="0"/>
              <a:t>Healthkit</a:t>
            </a:r>
            <a:r>
              <a:rPr lang="en-US" sz="2800" dirty="0" smtClean="0"/>
              <a:t>, Google Fit, 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Develop a generic gateway (multiple technologies)</a:t>
            </a:r>
          </a:p>
        </p:txBody>
      </p:sp>
    </p:spTree>
    <p:extLst>
      <p:ext uri="{BB962C8B-B14F-4D97-AF65-F5344CB8AC3E}">
        <p14:creationId xmlns:p14="http://schemas.microsoft.com/office/powerpoint/2010/main" val="19179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371600"/>
            <a:ext cx="10744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Shake-up in standards: multiple winners, but they will divide up the “three-dimensional space”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Ultra</a:t>
            </a:r>
            <a:r>
              <a:rPr lang="en-US" sz="2800" dirty="0"/>
              <a:t>-low power </a:t>
            </a:r>
            <a:r>
              <a:rPr lang="en-US" sz="2800" dirty="0" err="1" smtClean="0"/>
              <a:t>IoT</a:t>
            </a:r>
            <a:r>
              <a:rPr lang="en-US" sz="2800" dirty="0" smtClean="0"/>
              <a:t> systems and networks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Compute</a:t>
            </a:r>
            <a:r>
              <a:rPr lang="en-US" sz="2800" dirty="0"/>
              <a:t>-intensive (data-intensive) </a:t>
            </a:r>
            <a:r>
              <a:rPr lang="en-US" sz="2800" dirty="0" err="1"/>
              <a:t>IoT</a:t>
            </a:r>
            <a:r>
              <a:rPr lang="en-US" sz="2800" dirty="0"/>
              <a:t> </a:t>
            </a:r>
            <a:r>
              <a:rPr lang="en-US" sz="2800" dirty="0" smtClean="0"/>
              <a:t>systems and networks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De</a:t>
            </a:r>
            <a:r>
              <a:rPr lang="en-US" sz="2800" dirty="0"/>
              <a:t>-</a:t>
            </a:r>
            <a:r>
              <a:rPr lang="en-US" sz="2800" dirty="0" err="1" smtClean="0"/>
              <a:t>siloed</a:t>
            </a:r>
            <a:r>
              <a:rPr lang="en-US" sz="2800" dirty="0" smtClean="0"/>
              <a:t> architectures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smtClean="0"/>
              <a:t>Smartphone</a:t>
            </a:r>
            <a:r>
              <a:rPr lang="en-US" sz="2800" dirty="0" smtClean="0"/>
              <a:t>-centric v. hidden (ubiquitous) computing</a:t>
            </a:r>
          </a:p>
        </p:txBody>
      </p:sp>
    </p:spTree>
    <p:extLst>
      <p:ext uri="{BB962C8B-B14F-4D97-AF65-F5344CB8AC3E}">
        <p14:creationId xmlns:p14="http://schemas.microsoft.com/office/powerpoint/2010/main" val="4377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Architecture, simplified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2208" y="4590872"/>
            <a:ext cx="2743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“Things”</a:t>
            </a:r>
            <a:br>
              <a:rPr lang="en-US" sz="2400" dirty="0" smtClean="0"/>
            </a:br>
            <a:r>
              <a:rPr lang="en-US" sz="2400" dirty="0" smtClean="0"/>
              <a:t>(devices, sensors, actuators)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15178" y="2878668"/>
            <a:ext cx="1868830" cy="76816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604141" y="2116668"/>
            <a:ext cx="711200" cy="8805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8009" y="5029202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454541" y="4877497"/>
            <a:ext cx="1905000" cy="888304"/>
            <a:chOff x="5689600" y="4911363"/>
            <a:chExt cx="1905000" cy="888304"/>
          </a:xfrm>
        </p:grpSpPr>
        <p:sp>
          <p:nvSpPr>
            <p:cNvPr id="16" name="Oval 15"/>
            <p:cNvSpPr/>
            <p:nvPr/>
          </p:nvSpPr>
          <p:spPr>
            <a:xfrm>
              <a:off x="5689600" y="5113867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Oval 16"/>
            <p:cNvSpPr/>
            <p:nvPr/>
          </p:nvSpPr>
          <p:spPr>
            <a:xfrm>
              <a:off x="7289800" y="5494867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Oval 17"/>
            <p:cNvSpPr/>
            <p:nvPr/>
          </p:nvSpPr>
          <p:spPr>
            <a:xfrm>
              <a:off x="6451600" y="5418667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Oval 18"/>
            <p:cNvSpPr/>
            <p:nvPr/>
          </p:nvSpPr>
          <p:spPr>
            <a:xfrm>
              <a:off x="6620701" y="4911363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777208" y="3081868"/>
            <a:ext cx="6019800" cy="2379133"/>
            <a:chOff x="2777208" y="3081868"/>
            <a:chExt cx="6019800" cy="2379133"/>
          </a:xfrm>
        </p:grpSpPr>
        <p:sp>
          <p:nvSpPr>
            <p:cNvPr id="35" name="TextBox 34"/>
            <p:cNvSpPr txBox="1"/>
            <p:nvPr/>
          </p:nvSpPr>
          <p:spPr>
            <a:xfrm>
              <a:off x="6028408" y="4080935"/>
              <a:ext cx="2768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Mobile Gateways (phones, tablets)</a:t>
              </a:r>
              <a:endParaRPr lang="en-US" sz="2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77208" y="3200400"/>
              <a:ext cx="2031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Gateways</a:t>
              </a:r>
              <a:endParaRPr lang="en-US" sz="2400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5463445" y="3081868"/>
              <a:ext cx="1208429" cy="71736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3714704" y="3556001"/>
              <a:ext cx="2330637" cy="1905000"/>
              <a:chOff x="5949763" y="3589867"/>
              <a:chExt cx="2330637" cy="19050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23000" y="4123267"/>
                <a:ext cx="762000" cy="207723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274148" y="3856045"/>
                <a:ext cx="76200" cy="3048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 flipV="1">
                <a:off x="6146800" y="3742267"/>
                <a:ext cx="114300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6375400" y="3742267"/>
                <a:ext cx="114300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299200" y="3666067"/>
                <a:ext cx="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6806504" y="4180678"/>
                <a:ext cx="137786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7" name="Straight Connector 26"/>
              <p:cNvCxnSpPr>
                <a:stCxn id="19" idx="0"/>
              </p:cNvCxnSpPr>
              <p:nvPr/>
            </p:nvCxnSpPr>
            <p:spPr>
              <a:xfrm flipH="1" flipV="1">
                <a:off x="6604000" y="4330990"/>
                <a:ext cx="169101" cy="580373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0"/>
              </p:cNvCxnSpPr>
              <p:nvPr/>
            </p:nvCxnSpPr>
            <p:spPr>
              <a:xfrm flipH="1" flipV="1">
                <a:off x="6593562" y="4343517"/>
                <a:ext cx="10438" cy="10751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17" idx="0"/>
                <a:endCxn id="32" idx="2"/>
              </p:cNvCxnSpPr>
              <p:nvPr/>
            </p:nvCxnSpPr>
            <p:spPr>
              <a:xfrm flipV="1">
                <a:off x="7442200" y="4885267"/>
                <a:ext cx="419100" cy="60960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7442200" y="3589867"/>
                <a:ext cx="838200" cy="1295400"/>
                <a:chOff x="8001000" y="3505200"/>
                <a:chExt cx="838200" cy="1295400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8001000" y="3505200"/>
                  <a:ext cx="838200" cy="129540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8077200" y="3581400"/>
                  <a:ext cx="685800" cy="1066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8305800" y="4495800"/>
                  <a:ext cx="228600" cy="2286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cxnSp>
            <p:nvCxnSpPr>
              <p:cNvPr id="31" name="Straight Connector 30"/>
              <p:cNvCxnSpPr>
                <a:stCxn id="25" idx="7"/>
              </p:cNvCxnSpPr>
              <p:nvPr/>
            </p:nvCxnSpPr>
            <p:spPr>
              <a:xfrm flipV="1">
                <a:off x="5949763" y="4330990"/>
                <a:ext cx="654237" cy="827514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Cloud 35"/>
          <p:cNvSpPr/>
          <p:nvPr/>
        </p:nvSpPr>
        <p:spPr>
          <a:xfrm>
            <a:off x="5634765" y="2392472"/>
            <a:ext cx="1866378" cy="1014609"/>
          </a:xfrm>
          <a:prstGeom prst="cloud">
            <a:avLst/>
          </a:prstGeom>
          <a:gradFill flip="none" rotWithShape="1">
            <a:gsLst>
              <a:gs pos="0">
                <a:schemeClr val="bg2">
                  <a:lumMod val="90000"/>
                  <a:tint val="66000"/>
                  <a:satMod val="160000"/>
                </a:schemeClr>
              </a:gs>
              <a:gs pos="50000">
                <a:schemeClr val="bg2">
                  <a:lumMod val="90000"/>
                  <a:tint val="44500"/>
                  <a:satMod val="160000"/>
                </a:schemeClr>
              </a:gs>
              <a:gs pos="100000">
                <a:schemeClr val="bg2">
                  <a:lumMod val="9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7" name="Curved Connector 36"/>
          <p:cNvCxnSpPr>
            <a:stCxn id="4" idx="2"/>
            <a:endCxn id="33" idx="0"/>
          </p:cNvCxnSpPr>
          <p:nvPr/>
        </p:nvCxnSpPr>
        <p:spPr>
          <a:xfrm rot="5400000">
            <a:off x="5681797" y="1971573"/>
            <a:ext cx="1605073" cy="1716183"/>
          </a:xfrm>
          <a:prstGeom prst="curvedConnector3">
            <a:avLst>
              <a:gd name="adj1" fmla="val 50000"/>
            </a:avLst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loud 37"/>
          <p:cNvSpPr/>
          <p:nvPr/>
        </p:nvSpPr>
        <p:spPr>
          <a:xfrm>
            <a:off x="5634766" y="2392472"/>
            <a:ext cx="1866378" cy="1014609"/>
          </a:xfrm>
          <a:prstGeom prst="cloud">
            <a:avLst/>
          </a:prstGeom>
          <a:gradFill flip="none" rotWithShape="1">
            <a:gsLst>
              <a:gs pos="0">
                <a:schemeClr val="bg2">
                  <a:lumMod val="90000"/>
                  <a:tint val="66000"/>
                  <a:satMod val="160000"/>
                  <a:alpha val="50000"/>
                </a:schemeClr>
              </a:gs>
              <a:gs pos="50000">
                <a:schemeClr val="bg2">
                  <a:lumMod val="90000"/>
                  <a:tint val="44500"/>
                  <a:satMod val="160000"/>
                </a:schemeClr>
              </a:gs>
              <a:gs pos="100000">
                <a:schemeClr val="bg2">
                  <a:lumMod val="90000"/>
                  <a:tint val="23500"/>
                  <a:satMod val="160000"/>
                  <a:alpha val="63000"/>
                </a:schemeClr>
              </a:gs>
            </a:gsLst>
            <a:lin ang="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Internet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834608" y="4953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1" name="Straight Connector 40"/>
          <p:cNvCxnSpPr>
            <a:stCxn id="40" idx="1"/>
          </p:cNvCxnSpPr>
          <p:nvPr/>
        </p:nvCxnSpPr>
        <p:spPr>
          <a:xfrm flipH="1" flipV="1">
            <a:off x="4377408" y="4343400"/>
            <a:ext cx="501837" cy="6542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2" idx="2"/>
          </p:cNvCxnSpPr>
          <p:nvPr/>
        </p:nvCxnSpPr>
        <p:spPr>
          <a:xfrm flipV="1">
            <a:off x="5063208" y="4851401"/>
            <a:ext cx="563033" cy="11621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7120608" y="1295400"/>
            <a:ext cx="3623592" cy="1341328"/>
            <a:chOff x="7120608" y="1295400"/>
            <a:chExt cx="3623592" cy="1341328"/>
          </a:xfrm>
        </p:grpSpPr>
        <p:grpSp>
          <p:nvGrpSpPr>
            <p:cNvPr id="3" name="Group 2"/>
            <p:cNvGrpSpPr/>
            <p:nvPr/>
          </p:nvGrpSpPr>
          <p:grpSpPr>
            <a:xfrm>
              <a:off x="7120608" y="1295400"/>
              <a:ext cx="443631" cy="731728"/>
              <a:chOff x="9714978" y="1497905"/>
              <a:chExt cx="443631" cy="73172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7" name="Straight Connector 6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Connector 5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7273008" y="1447800"/>
              <a:ext cx="443631" cy="731728"/>
              <a:chOff x="9714978" y="1497905"/>
              <a:chExt cx="443631" cy="73172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Connector 50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7425408" y="1600200"/>
              <a:ext cx="443631" cy="731728"/>
              <a:chOff x="9714978" y="1497905"/>
              <a:chExt cx="443631" cy="73172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8" name="Straight Connector 57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7577808" y="1752600"/>
              <a:ext cx="443631" cy="731728"/>
              <a:chOff x="9714978" y="1497905"/>
              <a:chExt cx="443631" cy="73172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7730208" y="1905000"/>
              <a:ext cx="443631" cy="731728"/>
              <a:chOff x="9714978" y="1497905"/>
              <a:chExt cx="443631" cy="731728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Straight Connector 71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/>
            <p:cNvSpPr txBox="1"/>
            <p:nvPr/>
          </p:nvSpPr>
          <p:spPr>
            <a:xfrm>
              <a:off x="8263608" y="1828800"/>
              <a:ext cx="2480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Servers in the “cloud”</a:t>
              </a:r>
              <a:endParaRPr 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81000" y="1676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1143000" y="2971800"/>
            <a:ext cx="1591752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Mediate &amp;</a:t>
            </a:r>
            <a:br>
              <a:rPr lang="en-US" sz="2400" dirty="0" smtClean="0"/>
            </a:br>
            <a:r>
              <a:rPr lang="en-US" sz="2400" dirty="0" smtClean="0"/>
              <a:t>Translate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80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in fact, a rich design space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96200" y="1524000"/>
            <a:ext cx="3657600" cy="4267200"/>
            <a:chOff x="3344333" y="1143000"/>
            <a:chExt cx="4719298" cy="4470401"/>
          </a:xfrm>
        </p:grpSpPr>
        <p:grpSp>
          <p:nvGrpSpPr>
            <p:cNvPr id="4" name="Group 3"/>
            <p:cNvGrpSpPr/>
            <p:nvPr/>
          </p:nvGrpSpPr>
          <p:grpSpPr>
            <a:xfrm>
              <a:off x="7010400" y="1143000"/>
              <a:ext cx="443631" cy="731728"/>
              <a:chOff x="9714978" y="1497905"/>
              <a:chExt cx="443631" cy="73172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/>
            <p:cNvCxnSpPr/>
            <p:nvPr/>
          </p:nvCxnSpPr>
          <p:spPr>
            <a:xfrm flipV="1">
              <a:off x="4404970" y="2726268"/>
              <a:ext cx="1868830" cy="76816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6493933" y="1964268"/>
              <a:ext cx="711200" cy="88053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5353237" y="2929468"/>
              <a:ext cx="1208429" cy="71736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3344333" y="4725097"/>
              <a:ext cx="1905000" cy="888304"/>
              <a:chOff x="5689600" y="4911363"/>
              <a:chExt cx="1905000" cy="88830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689600" y="511386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7289800" y="549486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451600" y="541866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620701" y="4911363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604496" y="3403601"/>
              <a:ext cx="2330637" cy="1905000"/>
              <a:chOff x="5949763" y="3589867"/>
              <a:chExt cx="2330637" cy="190500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223000" y="4123267"/>
                <a:ext cx="762000" cy="207723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274148" y="3856045"/>
                <a:ext cx="76200" cy="3048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6146800" y="3742267"/>
                <a:ext cx="114300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6375400" y="3742267"/>
                <a:ext cx="114300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6299200" y="3666067"/>
                <a:ext cx="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6806504" y="4180678"/>
                <a:ext cx="137786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51" name="Straight Connector 50"/>
              <p:cNvCxnSpPr>
                <a:stCxn id="62" idx="0"/>
              </p:cNvCxnSpPr>
              <p:nvPr/>
            </p:nvCxnSpPr>
            <p:spPr>
              <a:xfrm flipH="1" flipV="1">
                <a:off x="6604000" y="4330990"/>
                <a:ext cx="169101" cy="580373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0"/>
              </p:cNvCxnSpPr>
              <p:nvPr/>
            </p:nvCxnSpPr>
            <p:spPr>
              <a:xfrm flipH="1" flipV="1">
                <a:off x="6593562" y="4343517"/>
                <a:ext cx="10438" cy="10751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60" idx="0"/>
                <a:endCxn id="56" idx="2"/>
              </p:cNvCxnSpPr>
              <p:nvPr/>
            </p:nvCxnSpPr>
            <p:spPr>
              <a:xfrm flipV="1">
                <a:off x="7442200" y="4885267"/>
                <a:ext cx="419100" cy="60960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/>
              <p:cNvGrpSpPr/>
              <p:nvPr/>
            </p:nvGrpSpPr>
            <p:grpSpPr>
              <a:xfrm>
                <a:off x="7442200" y="3589867"/>
                <a:ext cx="838200" cy="1295400"/>
                <a:chOff x="8001000" y="3505200"/>
                <a:chExt cx="838200" cy="1295400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8001000" y="3505200"/>
                  <a:ext cx="838200" cy="129540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8077200" y="3581400"/>
                  <a:ext cx="685800" cy="1066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305800" y="4495800"/>
                  <a:ext cx="228600" cy="2286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cxnSp>
            <p:nvCxnSpPr>
              <p:cNvPr id="55" name="Straight Connector 54"/>
              <p:cNvCxnSpPr>
                <a:stCxn id="49" idx="7"/>
              </p:cNvCxnSpPr>
              <p:nvPr/>
            </p:nvCxnSpPr>
            <p:spPr>
              <a:xfrm flipV="1">
                <a:off x="5949763" y="4330990"/>
                <a:ext cx="654237" cy="827514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Cloud 10"/>
            <p:cNvSpPr/>
            <p:nvPr/>
          </p:nvSpPr>
          <p:spPr>
            <a:xfrm>
              <a:off x="5524557" y="2240072"/>
              <a:ext cx="1866378" cy="1014609"/>
            </a:xfrm>
            <a:prstGeom prst="cloud">
              <a:avLst/>
            </a:prstGeom>
            <a:gradFill flip="none" rotWithShape="1">
              <a:gsLst>
                <a:gs pos="0">
                  <a:schemeClr val="bg2">
                    <a:lumMod val="90000"/>
                    <a:tint val="66000"/>
                    <a:satMod val="160000"/>
                  </a:schemeClr>
                </a:gs>
                <a:gs pos="50000">
                  <a:schemeClr val="bg2">
                    <a:lumMod val="90000"/>
                    <a:tint val="44500"/>
                    <a:satMod val="160000"/>
                  </a:schemeClr>
                </a:gs>
                <a:gs pos="100000">
                  <a:schemeClr val="bg2">
                    <a:lumMod val="9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2" name="Curved Connector 11"/>
            <p:cNvCxnSpPr>
              <a:stCxn id="63" idx="2"/>
              <a:endCxn id="57" idx="0"/>
            </p:cNvCxnSpPr>
            <p:nvPr/>
          </p:nvCxnSpPr>
          <p:spPr>
            <a:xfrm rot="5400000">
              <a:off x="5571589" y="1819173"/>
              <a:ext cx="1605073" cy="1716183"/>
            </a:xfrm>
            <a:prstGeom prst="curvedConnector3">
              <a:avLst>
                <a:gd name="adj1" fmla="val 50000"/>
              </a:avLst>
            </a:prstGeom>
            <a:ln w="793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7244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5" name="Straight Connector 14"/>
            <p:cNvCxnSpPr>
              <a:stCxn id="14" idx="1"/>
            </p:cNvCxnSpPr>
            <p:nvPr/>
          </p:nvCxnSpPr>
          <p:spPr>
            <a:xfrm flipH="1" flipV="1">
              <a:off x="4267200" y="4191000"/>
              <a:ext cx="501837" cy="654237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56" idx="2"/>
            </p:cNvCxnSpPr>
            <p:nvPr/>
          </p:nvCxnSpPr>
          <p:spPr>
            <a:xfrm flipV="1">
              <a:off x="4953000" y="4699001"/>
              <a:ext cx="563033" cy="11621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7162800" y="1295400"/>
              <a:ext cx="443631" cy="731728"/>
              <a:chOff x="9714978" y="1497905"/>
              <a:chExt cx="443631" cy="73172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7315200" y="1447800"/>
              <a:ext cx="443631" cy="731728"/>
              <a:chOff x="9714978" y="1497905"/>
              <a:chExt cx="443631" cy="73172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7467600" y="1600200"/>
              <a:ext cx="443631" cy="731728"/>
              <a:chOff x="9714978" y="1497905"/>
              <a:chExt cx="443631" cy="73172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7620000" y="1752600"/>
              <a:ext cx="443631" cy="731728"/>
              <a:chOff x="9714978" y="1497905"/>
              <a:chExt cx="443631" cy="73172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 Placeholder 2"/>
          <p:cNvSpPr txBox="1">
            <a:spLocks/>
          </p:cNvSpPr>
          <p:nvPr/>
        </p:nvSpPr>
        <p:spPr>
          <a:xfrm>
            <a:off x="609600" y="1295400"/>
            <a:ext cx="10515600" cy="4495800"/>
          </a:xfrm>
          <a:prstGeom prst="rect">
            <a:avLst/>
          </a:prstGeom>
        </p:spPr>
        <p:txBody>
          <a:bodyPr/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How should gateways and things communicate?</a:t>
            </a:r>
          </a:p>
          <a:p>
            <a:endParaRPr lang="en-US" sz="2800" dirty="0" smtClean="0"/>
          </a:p>
          <a:p>
            <a:r>
              <a:rPr lang="en-US" sz="2800" dirty="0" smtClean="0"/>
              <a:t>Many answers, many approaches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7216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Can’t we just use the wireless internet?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96200" y="1524000"/>
            <a:ext cx="2895600" cy="3429000"/>
            <a:chOff x="3344333" y="1143000"/>
            <a:chExt cx="4719298" cy="4470401"/>
          </a:xfrm>
        </p:grpSpPr>
        <p:grpSp>
          <p:nvGrpSpPr>
            <p:cNvPr id="4" name="Group 3"/>
            <p:cNvGrpSpPr/>
            <p:nvPr/>
          </p:nvGrpSpPr>
          <p:grpSpPr>
            <a:xfrm>
              <a:off x="7010400" y="1143000"/>
              <a:ext cx="443631" cy="731728"/>
              <a:chOff x="9714978" y="1497905"/>
              <a:chExt cx="443631" cy="73172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/>
            <p:cNvCxnSpPr/>
            <p:nvPr/>
          </p:nvCxnSpPr>
          <p:spPr>
            <a:xfrm flipV="1">
              <a:off x="4404970" y="2726268"/>
              <a:ext cx="1868830" cy="76816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6493933" y="1964268"/>
              <a:ext cx="711200" cy="88053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5353237" y="2929468"/>
              <a:ext cx="1208429" cy="71736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3344333" y="4725097"/>
              <a:ext cx="1905000" cy="888304"/>
              <a:chOff x="5689600" y="4911363"/>
              <a:chExt cx="1905000" cy="88830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689600" y="511386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7289800" y="549486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451600" y="541866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620701" y="4911363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604496" y="3403601"/>
              <a:ext cx="2330637" cy="1905000"/>
              <a:chOff x="5949763" y="3589867"/>
              <a:chExt cx="2330637" cy="190500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223000" y="4123267"/>
                <a:ext cx="762000" cy="207723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274148" y="3856045"/>
                <a:ext cx="76200" cy="3048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6146800" y="3742267"/>
                <a:ext cx="114300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6375400" y="3742267"/>
                <a:ext cx="114300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6299200" y="3666067"/>
                <a:ext cx="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6806504" y="4180678"/>
                <a:ext cx="137786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51" name="Straight Connector 50"/>
              <p:cNvCxnSpPr>
                <a:stCxn id="62" idx="0"/>
              </p:cNvCxnSpPr>
              <p:nvPr/>
            </p:nvCxnSpPr>
            <p:spPr>
              <a:xfrm flipH="1" flipV="1">
                <a:off x="6604000" y="4330990"/>
                <a:ext cx="169101" cy="580373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0"/>
              </p:cNvCxnSpPr>
              <p:nvPr/>
            </p:nvCxnSpPr>
            <p:spPr>
              <a:xfrm flipH="1" flipV="1">
                <a:off x="6593562" y="4343517"/>
                <a:ext cx="10438" cy="10751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60" idx="0"/>
                <a:endCxn id="56" idx="2"/>
              </p:cNvCxnSpPr>
              <p:nvPr/>
            </p:nvCxnSpPr>
            <p:spPr>
              <a:xfrm flipV="1">
                <a:off x="7442200" y="4885267"/>
                <a:ext cx="419100" cy="60960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/>
              <p:cNvGrpSpPr/>
              <p:nvPr/>
            </p:nvGrpSpPr>
            <p:grpSpPr>
              <a:xfrm>
                <a:off x="7442200" y="3589867"/>
                <a:ext cx="838200" cy="1295400"/>
                <a:chOff x="8001000" y="3505200"/>
                <a:chExt cx="838200" cy="1295400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8001000" y="3505200"/>
                  <a:ext cx="838200" cy="129540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8077200" y="3581400"/>
                  <a:ext cx="685800" cy="1066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8305800" y="4495800"/>
                  <a:ext cx="228600" cy="2286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cxnSp>
            <p:nvCxnSpPr>
              <p:cNvPr id="55" name="Straight Connector 54"/>
              <p:cNvCxnSpPr>
                <a:stCxn id="49" idx="7"/>
              </p:cNvCxnSpPr>
              <p:nvPr/>
            </p:nvCxnSpPr>
            <p:spPr>
              <a:xfrm flipV="1">
                <a:off x="5949763" y="4330990"/>
                <a:ext cx="654237" cy="827514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Cloud 10"/>
            <p:cNvSpPr/>
            <p:nvPr/>
          </p:nvSpPr>
          <p:spPr>
            <a:xfrm>
              <a:off x="5524557" y="2240072"/>
              <a:ext cx="1866378" cy="1014609"/>
            </a:xfrm>
            <a:prstGeom prst="cloud">
              <a:avLst/>
            </a:prstGeom>
            <a:gradFill flip="none" rotWithShape="1">
              <a:gsLst>
                <a:gs pos="0">
                  <a:schemeClr val="bg2">
                    <a:lumMod val="90000"/>
                    <a:tint val="66000"/>
                    <a:satMod val="160000"/>
                  </a:schemeClr>
                </a:gs>
                <a:gs pos="50000">
                  <a:schemeClr val="bg2">
                    <a:lumMod val="90000"/>
                    <a:tint val="44500"/>
                    <a:satMod val="160000"/>
                  </a:schemeClr>
                </a:gs>
                <a:gs pos="100000">
                  <a:schemeClr val="bg2">
                    <a:lumMod val="9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2" name="Curved Connector 11"/>
            <p:cNvCxnSpPr>
              <a:stCxn id="63" idx="2"/>
              <a:endCxn id="57" idx="0"/>
            </p:cNvCxnSpPr>
            <p:nvPr/>
          </p:nvCxnSpPr>
          <p:spPr>
            <a:xfrm rot="5400000">
              <a:off x="5571589" y="1819173"/>
              <a:ext cx="1605073" cy="1716183"/>
            </a:xfrm>
            <a:prstGeom prst="curvedConnector3">
              <a:avLst>
                <a:gd name="adj1" fmla="val 50000"/>
              </a:avLst>
            </a:prstGeom>
            <a:ln w="793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7244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5" name="Straight Connector 14"/>
            <p:cNvCxnSpPr>
              <a:stCxn id="14" idx="1"/>
            </p:cNvCxnSpPr>
            <p:nvPr/>
          </p:nvCxnSpPr>
          <p:spPr>
            <a:xfrm flipH="1" flipV="1">
              <a:off x="4267200" y="4191000"/>
              <a:ext cx="501837" cy="654237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56" idx="2"/>
            </p:cNvCxnSpPr>
            <p:nvPr/>
          </p:nvCxnSpPr>
          <p:spPr>
            <a:xfrm flipV="1">
              <a:off x="4953000" y="4699001"/>
              <a:ext cx="563033" cy="11621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7162800" y="1295400"/>
              <a:ext cx="443631" cy="731728"/>
              <a:chOff x="9714978" y="1497905"/>
              <a:chExt cx="443631" cy="73172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7315200" y="1447800"/>
              <a:ext cx="443631" cy="731728"/>
              <a:chOff x="9714978" y="1497905"/>
              <a:chExt cx="443631" cy="73172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7467600" y="1600200"/>
              <a:ext cx="443631" cy="731728"/>
              <a:chOff x="9714978" y="1497905"/>
              <a:chExt cx="443631" cy="73172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7620000" y="1752600"/>
              <a:ext cx="443631" cy="731728"/>
              <a:chOff x="9714978" y="1497905"/>
              <a:chExt cx="443631" cy="73172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9714978" y="1497905"/>
                <a:ext cx="443631" cy="73172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9809968" y="2008341"/>
                <a:ext cx="263046" cy="123172"/>
                <a:chOff x="5964477" y="2008341"/>
                <a:chExt cx="263046" cy="123172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5964477" y="2066795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5964477" y="2131513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964477" y="2008341"/>
                  <a:ext cx="263046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/>
              <p:cNvCxnSpPr/>
              <p:nvPr/>
            </p:nvCxnSpPr>
            <p:spPr>
              <a:xfrm>
                <a:off x="9812056" y="1672226"/>
                <a:ext cx="26304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 Placeholder 2"/>
          <p:cNvSpPr txBox="1">
            <a:spLocks/>
          </p:cNvSpPr>
          <p:nvPr/>
        </p:nvSpPr>
        <p:spPr>
          <a:xfrm>
            <a:off x="609600" y="1295400"/>
            <a:ext cx="10515600" cy="4495800"/>
          </a:xfrm>
          <a:prstGeom prst="rect">
            <a:avLst/>
          </a:prstGeom>
        </p:spPr>
        <p:txBody>
          <a:bodyPr/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128012" lvl="1" indent="0">
              <a:buNone/>
            </a:pPr>
            <a:endParaRPr lang="en-US" sz="2800" dirty="0" smtClean="0"/>
          </a:p>
          <a:p>
            <a:pPr marL="128012" lvl="1" indent="0">
              <a:buNone/>
            </a:pPr>
            <a:r>
              <a:rPr lang="en-US" sz="2800" dirty="0" smtClean="0"/>
              <a:t>Cellular and Wi-Fi 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Yes, we can… </a:t>
            </a:r>
          </a:p>
          <a:p>
            <a:pPr marL="128012" lvl="1" indent="0">
              <a:buNone/>
            </a:pPr>
            <a:r>
              <a:rPr lang="en-US" sz="2800" dirty="0" smtClean="0"/>
              <a:t>	except when we can’t!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42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internet for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09600" y="1295400"/>
            <a:ext cx="10515600" cy="4572000"/>
          </a:xfrm>
          <a:prstGeom prst="rect">
            <a:avLst/>
          </a:prstGeom>
        </p:spPr>
        <p:txBody>
          <a:bodyPr/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9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45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21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77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2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Cellular</a:t>
            </a:r>
            <a:r>
              <a:rPr lang="en-US" sz="2800" dirty="0"/>
              <a:t> </a:t>
            </a:r>
            <a:r>
              <a:rPr lang="en-US" sz="2800" dirty="0" smtClean="0"/>
              <a:t>(LTE/4G, 3G, 2G) and Wi-Fi are</a:t>
            </a:r>
          </a:p>
          <a:p>
            <a:pPr marL="128012" lvl="1" indent="0">
              <a:buNone/>
            </a:pPr>
            <a:r>
              <a:rPr lang="en-US" sz="2400" dirty="0" smtClean="0"/>
              <a:t>+ Widely available</a:t>
            </a:r>
          </a:p>
          <a:p>
            <a:pPr marL="128012" lvl="1" indent="0">
              <a:buNone/>
            </a:pPr>
            <a:r>
              <a:rPr lang="en-US" sz="2400" dirty="0" smtClean="0"/>
              <a:t>+ High bandwidth (for most purposes), so can support high-rate apps</a:t>
            </a:r>
          </a:p>
          <a:p>
            <a:pPr marL="128012" lvl="1" indent="0">
              <a:buNone/>
            </a:pPr>
            <a:endParaRPr lang="en-US" sz="2400" dirty="0" smtClean="0"/>
          </a:p>
          <a:p>
            <a:pPr marL="128012" lvl="1" indent="0">
              <a:buNone/>
            </a:pPr>
            <a:r>
              <a:rPr lang="en-US" sz="2400" dirty="0" smtClean="0"/>
              <a:t>But, each has two big drawbacks</a:t>
            </a:r>
          </a:p>
          <a:p>
            <a:pPr lvl="1">
              <a:buFontTx/>
              <a:buChar char="-"/>
            </a:pPr>
            <a:r>
              <a:rPr lang="en-US" sz="2400" b="1" dirty="0" smtClean="0"/>
              <a:t>High power</a:t>
            </a:r>
            <a:r>
              <a:rPr lang="en-US" sz="2400" dirty="0" smtClean="0"/>
              <a:t>: not suitable for battery-operated scenarios</a:t>
            </a:r>
          </a:p>
          <a:p>
            <a:pPr lvl="1">
              <a:buFontTx/>
              <a:buChar char="-"/>
            </a:pPr>
            <a:r>
              <a:rPr lang="en-US" sz="2400" dirty="0" smtClean="0"/>
              <a:t>Cellular: often high cost (</a:t>
            </a:r>
            <a:r>
              <a:rPr lang="en-US" sz="2400" dirty="0"/>
              <a:t>esp. per byte if </a:t>
            </a:r>
            <a:r>
              <a:rPr lang="en-US" sz="2400" dirty="0" smtClean="0"/>
              <a:t>usage-per-thing is </a:t>
            </a:r>
            <a:r>
              <a:rPr lang="en-US" sz="2400" dirty="0"/>
              <a:t>low</a:t>
            </a:r>
            <a:r>
              <a:rPr lang="en-US" sz="2400" dirty="0" smtClean="0"/>
              <a:t>)</a:t>
            </a:r>
          </a:p>
          <a:p>
            <a:pPr lvl="1">
              <a:buFontTx/>
              <a:buChar char="-"/>
            </a:pPr>
            <a:r>
              <a:rPr lang="en-US" sz="2400" dirty="0" smtClean="0"/>
              <a:t>Wi-Fi: OK in most buildings, but not for longer range</a:t>
            </a:r>
            <a:endParaRPr lang="en-US" sz="2400" dirty="0"/>
          </a:p>
          <a:p>
            <a:pPr marL="128012" lvl="1" indent="0">
              <a:buNone/>
            </a:pPr>
            <a:endParaRPr lang="en-US" sz="2400" dirty="0"/>
          </a:p>
          <a:p>
            <a:pPr marL="128012" lvl="1" indent="0">
              <a:buNone/>
            </a:pPr>
            <a:r>
              <a:rPr lang="en-US" sz="2400" dirty="0" smtClean="0"/>
              <a:t>Wi-Fi: In-building powered things (speakers, washers, refrigerators, …)</a:t>
            </a:r>
            <a:endParaRPr lang="en-US" sz="2400" dirty="0"/>
          </a:p>
          <a:p>
            <a:pPr marL="128012" lvl="1" indent="0">
              <a:buNone/>
            </a:pPr>
            <a:r>
              <a:rPr lang="en-US" sz="2400" dirty="0" smtClean="0"/>
              <a:t>Cellular: High-valued powered things (e.g., “connected car”)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112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power consumption</a:t>
            </a:r>
            <a:endParaRPr lang="en-US" dirty="0"/>
          </a:p>
        </p:txBody>
      </p:sp>
      <p:pic>
        <p:nvPicPr>
          <p:cNvPr id="3" name="Picture 1" descr="D:\pptfigs\photo.JPG"/>
          <p:cNvPicPr>
            <a:picLocks noChangeAspect="1" noChangeArrowheads="1"/>
          </p:cNvPicPr>
          <p:nvPr/>
        </p:nvPicPr>
        <p:blipFill>
          <a:blip r:embed="rId2" cstate="print"/>
          <a:srcRect t="21905" r="8364"/>
          <a:stretch>
            <a:fillRect/>
          </a:stretch>
        </p:blipFill>
        <p:spPr bwMode="auto">
          <a:xfrm>
            <a:off x="457200" y="1828800"/>
            <a:ext cx="3531422" cy="2247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5000" t="14833" r="27396" b="33750"/>
          <a:stretch>
            <a:fillRect/>
          </a:stretch>
        </p:blipFill>
        <p:spPr bwMode="auto">
          <a:xfrm>
            <a:off x="5181600" y="1828800"/>
            <a:ext cx="5803900" cy="3917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4724400"/>
            <a:ext cx="3967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Deng &amp; Balakrishnan, “Traffic-Aware</a:t>
            </a:r>
            <a:br>
              <a:rPr lang="en-US" dirty="0" smtClean="0"/>
            </a:br>
            <a:r>
              <a:rPr lang="en-US" dirty="0" smtClean="0"/>
              <a:t>Techniques to Reduce 3G/LTE</a:t>
            </a:r>
            <a:br>
              <a:rPr lang="en-US" dirty="0" smtClean="0"/>
            </a:br>
            <a:r>
              <a:rPr lang="en-US" dirty="0" smtClean="0"/>
              <a:t>Energy Consumption,” </a:t>
            </a:r>
            <a:r>
              <a:rPr lang="en-US" dirty="0" err="1" smtClean="0"/>
              <a:t>CoNext</a:t>
            </a:r>
            <a:r>
              <a:rPr lang="en-US" dirty="0" smtClean="0"/>
              <a:t> 2012.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4050268"/>
            <a:ext cx="287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Power monitor apparatus</a:t>
            </a:r>
            <a:endParaRPr lang="en-US" i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5651500" y="4046835"/>
            <a:ext cx="4939823" cy="525165"/>
            <a:chOff x="5651500" y="4046835"/>
            <a:chExt cx="4939823" cy="525165"/>
          </a:xfrm>
        </p:grpSpPr>
        <p:sp>
          <p:nvSpPr>
            <p:cNvPr id="7" name="TextBox 6"/>
            <p:cNvSpPr txBox="1"/>
            <p:nvPr/>
          </p:nvSpPr>
          <p:spPr>
            <a:xfrm>
              <a:off x="5651500" y="4110335"/>
              <a:ext cx="913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cs typeface="Times New Roman" pitchFamily="18" charset="0"/>
                </a:rPr>
                <a:t>IDLE</a:t>
              </a:r>
              <a:endParaRPr lang="en-US" sz="2400" dirty="0"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77400" y="4046835"/>
              <a:ext cx="913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cs typeface="Times New Roman" pitchFamily="18" charset="0"/>
                </a:rPr>
                <a:t>IDLE</a:t>
              </a:r>
              <a:endParaRPr lang="en-US" sz="2400" dirty="0">
                <a:cs typeface="Times New Roman" pitchFamily="18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6781800" y="2514600"/>
            <a:ext cx="304800" cy="274603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53200" y="2209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Times New Roman" pitchFamily="18" charset="0"/>
              </a:rPr>
              <a:t>DATA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67600" y="35930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Times New Roman" pitchFamily="18" charset="0"/>
              </a:rPr>
              <a:t>High-power IDLE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6600" y="2514600"/>
            <a:ext cx="2362200" cy="274603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315200" y="2514600"/>
            <a:ext cx="0" cy="274320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98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39827B5-A90F-45DE-9A48-E01BF3AFC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1996</Words>
  <Application>Microsoft Macintosh PowerPoint</Application>
  <PresentationFormat>Custom</PresentationFormat>
  <Paragraphs>440</Paragraphs>
  <Slides>45</Slides>
  <Notes>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Integral</vt:lpstr>
      <vt:lpstr>PowerPoint Presentation</vt:lpstr>
      <vt:lpstr>networking: “GLUE” for the IOt</vt:lpstr>
      <vt:lpstr>The iot connectivity soup</vt:lpstr>
      <vt:lpstr>networking: “GLUE” for the IOt</vt:lpstr>
      <vt:lpstr>Architecture, simplified</vt:lpstr>
      <vt:lpstr>But, in fact, a rich design space</vt:lpstr>
      <vt:lpstr>Can’t we just use the wireless internet?</vt:lpstr>
      <vt:lpstr>Wireless internet for iot?</vt:lpstr>
      <vt:lpstr>Cellular power consumption</vt:lpstr>
      <vt:lpstr>Iot network design space</vt:lpstr>
      <vt:lpstr>Why so many iot networks?</vt:lpstr>
      <vt:lpstr>Why so many iot networks?</vt:lpstr>
      <vt:lpstr>Why so many iot networks?</vt:lpstr>
      <vt:lpstr>BODY/Room-AREA example: BlE</vt:lpstr>
      <vt:lpstr>How does ble work?</vt:lpstr>
      <vt:lpstr>BLE Advertisements are periodic</vt:lpstr>
      <vt:lpstr>On connection</vt:lpstr>
      <vt:lpstr>ON CONNECTION: MAC PROTOCOL</vt:lpstr>
      <vt:lpstr>Battery lifetime calculation</vt:lpstr>
      <vt:lpstr>Battery calculation (CONT.)</vt:lpstr>
      <vt:lpstr>Battery calculation (Cont.)</vt:lpstr>
      <vt:lpstr>IoT “Gateway problem” paper</vt:lpstr>
      <vt:lpstr>extending communication range</vt:lpstr>
      <vt:lpstr>EXTENDING RANGE: MESH NETWORKS</vt:lpstr>
      <vt:lpstr>Extending range: mesh networks</vt:lpstr>
      <vt:lpstr>Extending range: mesh networks</vt:lpstr>
      <vt:lpstr>Wireless Mesh routing</vt:lpstr>
      <vt:lpstr>Even longer range (city-scale)</vt:lpstr>
      <vt:lpstr>When the internet is miles away</vt:lpstr>
      <vt:lpstr>What if we want long range and low delay?</vt:lpstr>
      <vt:lpstr>What if we want long range and low delay</vt:lpstr>
      <vt:lpstr>Continuous recognition apps</vt:lpstr>
      <vt:lpstr>Glimpse: continuous real-time recognition</vt:lpstr>
      <vt:lpstr>Recognition pipeline</vt:lpstr>
      <vt:lpstr>Recognition pipeline</vt:lpstr>
      <vt:lpstr>Solution: server offload</vt:lpstr>
      <vt:lpstr>IDEA: Device-side active cache</vt:lpstr>
      <vt:lpstr>PowerPoint Presentation</vt:lpstr>
      <vt:lpstr>PowerPoint Presentation</vt:lpstr>
      <vt:lpstr>Performance on faces</vt:lpstr>
      <vt:lpstr>Performance on road signs</vt:lpstr>
      <vt:lpstr>What have we learned?</vt:lpstr>
      <vt:lpstr>Open questions and future work</vt:lpstr>
      <vt:lpstr>DE-Siloing</vt:lpstr>
      <vt:lpstr>predictions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2015-02-27T20:32:43Z</dcterms:created>
  <dcterms:modified xsi:type="dcterms:W3CDTF">2016-02-22T15:50:09Z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TC030310109991</vt:lpwstr>
  </property>
</Properties>
</file>